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</p:sldMasterIdLst>
  <p:notesMasterIdLst>
    <p:notesMasterId r:id="rId18"/>
  </p:notesMasterIdLst>
  <p:handoutMasterIdLst>
    <p:handoutMasterId r:id="rId19"/>
  </p:handoutMasterIdLst>
  <p:sldIdLst>
    <p:sldId id="256" r:id="rId2"/>
    <p:sldId id="340" r:id="rId3"/>
    <p:sldId id="260" r:id="rId4"/>
    <p:sldId id="339" r:id="rId5"/>
    <p:sldId id="341" r:id="rId6"/>
    <p:sldId id="342" r:id="rId7"/>
    <p:sldId id="343" r:id="rId8"/>
    <p:sldId id="261" r:id="rId9"/>
    <p:sldId id="262" r:id="rId10"/>
    <p:sldId id="331" r:id="rId11"/>
    <p:sldId id="316" r:id="rId12"/>
    <p:sldId id="317" r:id="rId13"/>
    <p:sldId id="318" r:id="rId14"/>
    <p:sldId id="273" r:id="rId15"/>
    <p:sldId id="274" r:id="rId16"/>
    <p:sldId id="319" r:id="rId17"/>
  </p:sldIdLst>
  <p:sldSz cx="9144000" cy="6858000" type="screen4x3"/>
  <p:notesSz cx="7086600" cy="102108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6"/>
    <a:srgbClr val="FF3300"/>
    <a:srgbClr val="33CC33"/>
    <a:srgbClr val="333399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57" autoAdjust="0"/>
    <p:restoredTop sz="95687" autoAdjust="0"/>
  </p:normalViewPr>
  <p:slideViewPr>
    <p:cSldViewPr>
      <p:cViewPr varScale="1">
        <p:scale>
          <a:sx n="103" d="100"/>
          <a:sy n="103" d="100"/>
        </p:scale>
        <p:origin x="18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ís Paulo Peixoto Santos" userId="1bcb44e7-5d82-436c-b2eb-8036fed75eb8" providerId="ADAL" clId="{B7C53B58-7A75-3444-A65A-E33772C5B72D}"/>
    <pc:docChg chg="modSld">
      <pc:chgData name="Luís Paulo Peixoto Santos" userId="1bcb44e7-5d82-436c-b2eb-8036fed75eb8" providerId="ADAL" clId="{B7C53B58-7A75-3444-A65A-E33772C5B72D}" dt="2024-02-12T11:10:28.013" v="6" actId="1076"/>
      <pc:docMkLst>
        <pc:docMk/>
      </pc:docMkLst>
      <pc:sldChg chg="addSp modSp mod modAnim">
        <pc:chgData name="Luís Paulo Peixoto Santos" userId="1bcb44e7-5d82-436c-b2eb-8036fed75eb8" providerId="ADAL" clId="{B7C53B58-7A75-3444-A65A-E33772C5B72D}" dt="2024-02-12T11:08:49.858" v="4"/>
        <pc:sldMkLst>
          <pc:docMk/>
          <pc:sldMk cId="3139627711" sldId="339"/>
        </pc:sldMkLst>
        <pc:spChg chg="mod">
          <ac:chgData name="Luís Paulo Peixoto Santos" userId="1bcb44e7-5d82-436c-b2eb-8036fed75eb8" providerId="ADAL" clId="{B7C53B58-7A75-3444-A65A-E33772C5B72D}" dt="2024-02-12T11:07:46.537" v="0"/>
          <ac:spMkLst>
            <pc:docMk/>
            <pc:sldMk cId="3139627711" sldId="339"/>
            <ac:spMk id="8" creationId="{2DE0F9B3-B89F-8B8E-96BE-AC761B97D192}"/>
          </ac:spMkLst>
        </pc:spChg>
        <pc:spChg chg="mod">
          <ac:chgData name="Luís Paulo Peixoto Santos" userId="1bcb44e7-5d82-436c-b2eb-8036fed75eb8" providerId="ADAL" clId="{B7C53B58-7A75-3444-A65A-E33772C5B72D}" dt="2024-02-12T11:07:46.537" v="0"/>
          <ac:spMkLst>
            <pc:docMk/>
            <pc:sldMk cId="3139627711" sldId="339"/>
            <ac:spMk id="15" creationId="{0F8CA8DD-06F3-2B7A-DB34-8827F1BC21A5}"/>
          </ac:spMkLst>
        </pc:spChg>
        <pc:spChg chg="mod">
          <ac:chgData name="Luís Paulo Peixoto Santos" userId="1bcb44e7-5d82-436c-b2eb-8036fed75eb8" providerId="ADAL" clId="{B7C53B58-7A75-3444-A65A-E33772C5B72D}" dt="2024-02-12T11:07:46.537" v="0"/>
          <ac:spMkLst>
            <pc:docMk/>
            <pc:sldMk cId="3139627711" sldId="339"/>
            <ac:spMk id="26" creationId="{6E54159D-9327-9232-6ABB-838AD2BC5625}"/>
          </ac:spMkLst>
        </pc:spChg>
        <pc:grpChg chg="add mod">
          <ac:chgData name="Luís Paulo Peixoto Santos" userId="1bcb44e7-5d82-436c-b2eb-8036fed75eb8" providerId="ADAL" clId="{B7C53B58-7A75-3444-A65A-E33772C5B72D}" dt="2024-02-12T11:07:59.287" v="2" actId="1076"/>
          <ac:grpSpMkLst>
            <pc:docMk/>
            <pc:sldMk cId="3139627711" sldId="339"/>
            <ac:grpSpMk id="5" creationId="{D30EBB9D-8CA5-1301-5A26-470227F2BFFE}"/>
          </ac:grpSpMkLst>
        </pc:grpChg>
        <pc:grpChg chg="mod">
          <ac:chgData name="Luís Paulo Peixoto Santos" userId="1bcb44e7-5d82-436c-b2eb-8036fed75eb8" providerId="ADAL" clId="{B7C53B58-7A75-3444-A65A-E33772C5B72D}" dt="2024-02-12T11:07:46.537" v="0"/>
          <ac:grpSpMkLst>
            <pc:docMk/>
            <pc:sldMk cId="3139627711" sldId="339"/>
            <ac:grpSpMk id="7" creationId="{245F5D78-2B62-723A-FDC2-535B8341E727}"/>
          </ac:grpSpMkLst>
        </pc:grpChg>
      </pc:sldChg>
      <pc:sldChg chg="modSp mod">
        <pc:chgData name="Luís Paulo Peixoto Santos" userId="1bcb44e7-5d82-436c-b2eb-8036fed75eb8" providerId="ADAL" clId="{B7C53B58-7A75-3444-A65A-E33772C5B72D}" dt="2024-02-12T11:10:28.013" v="6" actId="1076"/>
        <pc:sldMkLst>
          <pc:docMk/>
          <pc:sldMk cId="1526232516" sldId="343"/>
        </pc:sldMkLst>
        <pc:spChg chg="mod">
          <ac:chgData name="Luís Paulo Peixoto Santos" userId="1bcb44e7-5d82-436c-b2eb-8036fed75eb8" providerId="ADAL" clId="{B7C53B58-7A75-3444-A65A-E33772C5B72D}" dt="2024-02-12T11:10:28.013" v="6" actId="1076"/>
          <ac:spMkLst>
            <pc:docMk/>
            <pc:sldMk cId="1526232516" sldId="343"/>
            <ac:spMk id="9" creationId="{808CB6CF-3876-27D1-EDDB-E2B0EE9118D1}"/>
          </ac:spMkLst>
        </pc:spChg>
        <pc:cxnChg chg="mod">
          <ac:chgData name="Luís Paulo Peixoto Santos" userId="1bcb44e7-5d82-436c-b2eb-8036fed75eb8" providerId="ADAL" clId="{B7C53B58-7A75-3444-A65A-E33772C5B72D}" dt="2024-02-12T11:10:22.915" v="5" actId="14100"/>
          <ac:cxnSpMkLst>
            <pc:docMk/>
            <pc:sldMk cId="1526232516" sldId="343"/>
            <ac:cxnSpMk id="2" creationId="{754BAD30-F64C-EBEF-AE41-F1833DD8D901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22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14788" y="0"/>
            <a:ext cx="307022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5DB5E3-4189-D24B-BEE2-D25A9C8877AD}" type="datetimeFigureOut">
              <a:rPr lang="pt-PT" smtClean="0"/>
              <a:pPr/>
              <a:t>12/02/24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698038"/>
            <a:ext cx="307022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14788" y="9698038"/>
            <a:ext cx="307022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F1DF1A-3D5B-754C-BF47-62AB1E60F4E4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074998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71071" cy="51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8836" tIns="49418" rIns="98836" bIns="49418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13945" y="0"/>
            <a:ext cx="3071071" cy="51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8836" tIns="49418" rIns="98836" bIns="49418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5175"/>
            <a:ext cx="5105400" cy="38290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8344" y="4850131"/>
            <a:ext cx="5669914" cy="45948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8836" tIns="49418" rIns="98836" bIns="494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Clique para editar os estilos de texto do modelo global</a:t>
            </a:r>
          </a:p>
          <a:p>
            <a:pPr lvl="1"/>
            <a:r>
              <a:rPr lang="en-GB" noProof="0"/>
              <a:t>Segundo nível</a:t>
            </a:r>
          </a:p>
          <a:p>
            <a:pPr lvl="2"/>
            <a:r>
              <a:rPr lang="en-GB" noProof="0"/>
              <a:t>Terceiro nível</a:t>
            </a:r>
          </a:p>
          <a:p>
            <a:pPr lvl="3"/>
            <a:r>
              <a:rPr lang="en-GB" noProof="0"/>
              <a:t>Quarto nível</a:t>
            </a:r>
          </a:p>
          <a:p>
            <a:pPr lvl="4"/>
            <a:r>
              <a:rPr lang="en-GB" noProof="0"/>
              <a:t>Quinto nível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698675"/>
            <a:ext cx="3071071" cy="51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8836" tIns="49418" rIns="98836" bIns="49418" numCol="1" anchor="b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13945" y="9698675"/>
            <a:ext cx="3071071" cy="51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8836" tIns="49418" rIns="98836" bIns="49418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A34A7883-532B-4165-8320-49258CAE24A5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7766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6"/>
          <p:cNvSpPr>
            <a:spLocks noChangeShapeType="1"/>
          </p:cNvSpPr>
          <p:nvPr/>
        </p:nvSpPr>
        <p:spPr bwMode="auto">
          <a:xfrm>
            <a:off x="5334000" y="1001713"/>
            <a:ext cx="0" cy="49307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pt-PT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50888" y="2994025"/>
            <a:ext cx="4505325" cy="2951163"/>
          </a:xfrm>
        </p:spPr>
        <p:txBody>
          <a:bodyPr/>
          <a:lstStyle>
            <a:lvl1pPr marL="0" indent="0" algn="r">
              <a:buFontTx/>
              <a:buNone/>
              <a:defRPr sz="2800"/>
            </a:lvl1pPr>
          </a:lstStyle>
          <a:p>
            <a:r>
              <a:rPr lang="pt-PT"/>
              <a:t>Faça clique para editar o estilo do subtítulo do modelo global</a:t>
            </a:r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5419725" y="3001963"/>
            <a:ext cx="3473450" cy="1470025"/>
          </a:xfrm>
        </p:spPr>
        <p:txBody>
          <a:bodyPr anchor="t"/>
          <a:lstStyle>
            <a:lvl1pPr>
              <a:defRPr sz="2400">
                <a:solidFill>
                  <a:srgbClr val="5F5F5F"/>
                </a:solidFill>
              </a:defRPr>
            </a:lvl1pPr>
          </a:lstStyle>
          <a:p>
            <a:r>
              <a:rPr lang="pt-PT" dirty="0"/>
              <a:t>Clique para editar o estilo do título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611560" y="692696"/>
            <a:ext cx="3921715" cy="830997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r>
              <a:rPr lang="pt-PT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Mestrado em </a:t>
            </a:r>
          </a:p>
          <a:p>
            <a:r>
              <a:rPr lang="pt-PT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Engenharia Informática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7FBE1A-9701-4850-9311-24843321749A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27800" y="333375"/>
            <a:ext cx="1946275" cy="5762625"/>
          </a:xfrm>
        </p:spPr>
        <p:txBody>
          <a:bodyPr vert="eaVert"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333375"/>
            <a:ext cx="5689600" cy="5762625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19FA74-628C-41F1-A40B-5D56B25188BF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55776" y="325438"/>
            <a:ext cx="6278662" cy="755650"/>
          </a:xfrm>
        </p:spPr>
        <p:txBody>
          <a:bodyPr/>
          <a:lstStyle/>
          <a:p>
            <a:r>
              <a:rPr lang="pt-PT" dirty="0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0"/>
          </p:nvPr>
        </p:nvSpPr>
        <p:spPr>
          <a:xfrm>
            <a:off x="190500" y="6240463"/>
            <a:ext cx="3657600" cy="457200"/>
          </a:xfrm>
        </p:spPr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r>
              <a:rPr lang="en-US"/>
              <a:t>Visualização e Iluminação</a:t>
            </a:r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9EFD02-FA88-4A3F-8747-37805FDDFCCF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8F921C-CF2A-4C3F-BE05-D14ED0E5DAEB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C0958D-2CE2-4EFC-B1FB-505BC995DBFF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474CFB-8589-4969-834C-4C3253AA4209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9452C7-AE53-42D6-9B96-07A6B4935E2C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41E315-3F46-4E24-AFC1-52A68475B5A9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A8496-040D-427C-80E7-05D3F0801A49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PT" noProof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5F30B6-88ED-43A3-9A99-75806E065633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013" y="1493838"/>
            <a:ext cx="8616950" cy="460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PT" dirty="0"/>
              <a:t>Clique para editar os estilos de texto do modelo global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2411760" y="325438"/>
            <a:ext cx="6422678" cy="755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PT" dirty="0"/>
              <a:t>Clique para editar o estilo do título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85800" y="6248400"/>
            <a:ext cx="3657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>
                <a:solidFill>
                  <a:schemeClr val="bg2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924800" y="6400800"/>
            <a:ext cx="990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1" smtClean="0">
                <a:solidFill>
                  <a:srgbClr val="5F5F5F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6F624C23-DCB6-459E-A243-EF8C631603DD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  <p:sp>
        <p:nvSpPr>
          <p:cNvPr id="18440" name="Rectangle 8"/>
          <p:cNvSpPr>
            <a:spLocks noChangeArrowheads="1"/>
          </p:cNvSpPr>
          <p:nvPr/>
        </p:nvSpPr>
        <p:spPr bwMode="auto">
          <a:xfrm>
            <a:off x="201613" y="1293813"/>
            <a:ext cx="8674100" cy="42862"/>
          </a:xfrm>
          <a:prstGeom prst="rect">
            <a:avLst/>
          </a:prstGeom>
          <a:solidFill>
            <a:srgbClr val="333399"/>
          </a:solidFill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pt-PT">
              <a:solidFill>
                <a:srgbClr val="4343FF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107504" y="368660"/>
            <a:ext cx="2268252" cy="707886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Mestrado em</a:t>
            </a:r>
          </a:p>
          <a:p>
            <a:endParaRPr lang="pt-PT" sz="800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  <a:p>
            <a:r>
              <a:rPr lang="pt-PT" sz="1600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Engª  Informática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0" r:id="rId3"/>
    <p:sldLayoutId id="2147483659" r:id="rId4"/>
    <p:sldLayoutId id="2147483658" r:id="rId5"/>
    <p:sldLayoutId id="2147483657" r:id="rId6"/>
    <p:sldLayoutId id="2147483656" r:id="rId7"/>
    <p:sldLayoutId id="2147483655" r:id="rId8"/>
    <p:sldLayoutId id="2147483654" r:id="rId9"/>
    <p:sldLayoutId id="2147483653" r:id="rId10"/>
    <p:sldLayoutId id="2147483652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Calibri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Calibri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Calibri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Calibri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Calibri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Calibri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Calibri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19724" y="3001963"/>
            <a:ext cx="3724275" cy="655637"/>
          </a:xfrm>
        </p:spPr>
        <p:txBody>
          <a:bodyPr/>
          <a:lstStyle/>
          <a:p>
            <a:pPr eaLnBrk="1" hangingPunct="1"/>
            <a:r>
              <a:rPr lang="en-GB" dirty="0" err="1"/>
              <a:t>Visualização</a:t>
            </a:r>
            <a:r>
              <a:rPr lang="en-GB" dirty="0"/>
              <a:t> e </a:t>
            </a:r>
            <a:r>
              <a:rPr lang="en-GB"/>
              <a:t>Iluminação</a:t>
            </a:r>
            <a:endParaRPr lang="en-GB" dirty="0"/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7544" y="2994025"/>
            <a:ext cx="4788669" cy="3027363"/>
          </a:xfrm>
        </p:spPr>
        <p:txBody>
          <a:bodyPr/>
          <a:lstStyle/>
          <a:p>
            <a:pPr eaLnBrk="1" hangingPunct="1"/>
            <a:r>
              <a:rPr lang="en-GB" sz="3200" dirty="0"/>
              <a:t>The 3D Rendering Problem</a:t>
            </a:r>
          </a:p>
          <a:p>
            <a:pPr eaLnBrk="1" hangingPunct="1"/>
            <a:endParaRPr lang="en-GB" sz="3200" dirty="0"/>
          </a:p>
          <a:p>
            <a:pPr eaLnBrk="1" hangingPunct="1"/>
            <a:endParaRPr lang="en-GB" sz="3200" dirty="0"/>
          </a:p>
          <a:p>
            <a:pPr eaLnBrk="1" hangingPunct="1"/>
            <a:endParaRPr lang="en-GB" sz="3200" dirty="0"/>
          </a:p>
          <a:p>
            <a:pPr eaLnBrk="1" hangingPunct="1"/>
            <a:endParaRPr lang="en-GB" sz="1800" dirty="0"/>
          </a:p>
          <a:p>
            <a:pPr eaLnBrk="1" hangingPunct="1"/>
            <a:r>
              <a:rPr lang="en-GB" sz="1800" dirty="0"/>
              <a:t>Luís Paulo Peixoto dos Santos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ítulo 1"/>
          <p:cNvSpPr>
            <a:spLocks noGrp="1"/>
          </p:cNvSpPr>
          <p:nvPr>
            <p:ph type="title"/>
          </p:nvPr>
        </p:nvSpPr>
        <p:spPr>
          <a:xfrm>
            <a:off x="2447764" y="333375"/>
            <a:ext cx="6359686" cy="755650"/>
          </a:xfrm>
        </p:spPr>
        <p:txBody>
          <a:bodyPr/>
          <a:lstStyle/>
          <a:p>
            <a:pPr eaLnBrk="1" hangingPunct="1"/>
            <a:r>
              <a:rPr lang="pt-PT" i="1" dirty="0"/>
              <a:t>Ray Tracing: </a:t>
            </a:r>
            <a:r>
              <a:rPr lang="pt-PT" dirty="0"/>
              <a:t>Cornell Box</a:t>
            </a:r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38916" name="Marcador de Posição do Número do Diapositivo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59CFC7-A00E-4830-87C0-A1AA86F969D7}" type="slidenum">
              <a:rPr lang="pt-PT" smtClean="0"/>
              <a:pPr>
                <a:defRPr/>
              </a:pPr>
              <a:t>10</a:t>
            </a:fld>
            <a:endParaRPr lang="pt-PT"/>
          </a:p>
        </p:txBody>
      </p:sp>
      <p:pic>
        <p:nvPicPr>
          <p:cNvPr id="6" name="Marcador de Posição de Conteúdo 5">
            <a:extLst>
              <a:ext uri="{FF2B5EF4-FFF2-40B4-BE49-F238E27FC236}">
                <a16:creationId xmlns:a16="http://schemas.microsoft.com/office/drawing/2014/main" id="{23E9DE8D-6966-7741-91B8-40B1E11A8C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800" y="1478712"/>
            <a:ext cx="4532400" cy="4532400"/>
          </a:xfrm>
        </p:spPr>
      </p:pic>
    </p:spTree>
    <p:extLst>
      <p:ext uri="{BB962C8B-B14F-4D97-AF65-F5344CB8AC3E}">
        <p14:creationId xmlns:p14="http://schemas.microsoft.com/office/powerpoint/2010/main" val="1371598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i="1" dirty="0"/>
              <a:t>shading: </a:t>
            </a:r>
            <a:r>
              <a:rPr lang="pt-PT" dirty="0" err="1"/>
              <a:t>diffuse</a:t>
            </a:r>
            <a:r>
              <a:rPr lang="pt-PT" dirty="0"/>
              <a:t> </a:t>
            </a:r>
            <a:r>
              <a:rPr lang="pt-PT" sz="2000" dirty="0"/>
              <a:t>BRDF</a:t>
            </a:r>
            <a:endParaRPr lang="pt-PT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493838"/>
            <a:ext cx="8629463" cy="1251086"/>
          </a:xfrm>
        </p:spPr>
        <p:txBody>
          <a:bodyPr/>
          <a:lstStyle/>
          <a:p>
            <a:pPr>
              <a:buNone/>
            </a:pPr>
            <a:r>
              <a:rPr lang="en-GB" b="1" dirty="0">
                <a:latin typeface="Courier New" pitchFamily="49" charset="0"/>
              </a:rPr>
              <a:t>shade (x, ray, prim){  // BRDF</a:t>
            </a:r>
          </a:p>
          <a:p>
            <a:pPr>
              <a:buNone/>
            </a:pPr>
            <a:r>
              <a:rPr lang="en-GB" b="1" dirty="0">
                <a:latin typeface="Courier New" pitchFamily="49" charset="0"/>
              </a:rPr>
              <a:t>  return (</a:t>
            </a:r>
            <a:r>
              <a:rPr lang="en-GB" b="1" dirty="0" err="1">
                <a:latin typeface="Courier New" pitchFamily="49" charset="0"/>
              </a:rPr>
              <a:t>prim.BRDF</a:t>
            </a:r>
            <a:r>
              <a:rPr lang="en-GB" b="1" dirty="0">
                <a:latin typeface="Courier New" pitchFamily="49" charset="0"/>
              </a:rPr>
              <a:t>(x, </a:t>
            </a:r>
            <a:r>
              <a:rPr lang="en-GB" b="1" dirty="0" err="1">
                <a:latin typeface="Courier New" pitchFamily="49" charset="0"/>
              </a:rPr>
              <a:t>ray.dir</a:t>
            </a:r>
            <a:r>
              <a:rPr lang="en-GB" b="1" dirty="0">
                <a:latin typeface="Courier New" pitchFamily="49" charset="0"/>
              </a:rPr>
              <a:t>))</a:t>
            </a:r>
          </a:p>
          <a:p>
            <a:pPr>
              <a:buNone/>
            </a:pPr>
            <a:r>
              <a:rPr lang="en-GB" b="1" dirty="0">
                <a:latin typeface="Courier New" pitchFamily="49" charset="0"/>
              </a:rPr>
              <a:t>}</a:t>
            </a:r>
            <a:endParaRPr lang="pt-P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A9EFD02-FA88-4A3F-8747-37805FDDFCCF}" type="slidenum">
              <a:rPr lang="pt-PT" smtClean="0"/>
              <a:pPr>
                <a:defRPr/>
              </a:pPr>
              <a:t>11</a:t>
            </a:fld>
            <a:endParaRPr lang="pt-PT"/>
          </a:p>
        </p:txBody>
      </p:sp>
      <p:pic>
        <p:nvPicPr>
          <p:cNvPr id="6" name="Picture 5" descr="cornell_BRDF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71800" y="2636912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i="1" dirty="0"/>
              <a:t>Ray Tracing</a:t>
            </a:r>
            <a:r>
              <a:rPr lang="pt-PT" dirty="0"/>
              <a:t>: Iluminação Directa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Se os </a:t>
            </a:r>
            <a:r>
              <a:rPr lang="pt-PT" i="1" dirty="0"/>
              <a:t>shadow rays</a:t>
            </a:r>
            <a:r>
              <a:rPr lang="pt-PT" dirty="0"/>
              <a:t> não forem disparados assume-se V(x,y)=1</a:t>
            </a:r>
          </a:p>
          <a:p>
            <a:r>
              <a:rPr lang="pt-PT" dirty="0"/>
              <a:t>O algoritmo não calcula sombras (</a:t>
            </a:r>
            <a:r>
              <a:rPr lang="pt-PT" b="1" dirty="0"/>
              <a:t>NÃO</a:t>
            </a:r>
            <a:r>
              <a:rPr lang="pt-PT" dirty="0"/>
              <a:t> é fisicamente plausível)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A9EFD02-FA88-4A3F-8747-37805FDDFCCF}" type="slidenum">
              <a:rPr lang="pt-PT" smtClean="0"/>
              <a:pPr>
                <a:defRPr/>
              </a:pPr>
              <a:t>12</a:t>
            </a:fld>
            <a:endParaRPr lang="pt-PT"/>
          </a:p>
        </p:txBody>
      </p:sp>
      <p:sp>
        <p:nvSpPr>
          <p:cNvPr id="6" name="Marcador de Posição de Conteúdo 2"/>
          <p:cNvSpPr txBox="1">
            <a:spLocks/>
          </p:cNvSpPr>
          <p:nvPr/>
        </p:nvSpPr>
        <p:spPr bwMode="auto">
          <a:xfrm>
            <a:off x="359532" y="2420888"/>
            <a:ext cx="8616950" cy="3312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shade (x, ray, prim) {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radiance = </a:t>
            </a: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directIllum_NoShadows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(x, </a:t>
            </a: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ray.dir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, </a:t>
            </a:r>
            <a:r>
              <a:rPr lang="en-GB" sz="1800" b="1" kern="0" dirty="0">
                <a:latin typeface="Courier New" pitchFamily="49" charset="0"/>
              </a:rPr>
              <a:t>prim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)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return (radiance)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}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directIllum_NoShadows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(x, dir, </a:t>
            </a:r>
            <a:r>
              <a:rPr lang="en-GB" sz="1800" b="1" kern="0" dirty="0">
                <a:latin typeface="Courier New" pitchFamily="49" charset="0"/>
              </a:rPr>
              <a:t>prim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) {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800" b="1" kern="0" dirty="0">
                <a:latin typeface="Courier New" pitchFamily="49" charset="0"/>
              </a:rPr>
              <a:t>	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rad = 0;</a:t>
            </a:r>
          </a:p>
          <a:p>
            <a:pPr marL="342900" lvl="0" indent="-342900">
              <a:lnSpc>
                <a:spcPct val="80000"/>
              </a:lnSpc>
              <a:spcBef>
                <a:spcPct val="20000"/>
              </a:spcBef>
              <a:defRPr/>
            </a:pPr>
            <a:r>
              <a:rPr lang="en-GB" sz="1800" b="1" kern="0" dirty="0">
                <a:latin typeface="Courier New" pitchFamily="49" charset="0"/>
              </a:rPr>
              <a:t>	</a:t>
            </a:r>
            <a:r>
              <a:rPr lang="en-GB" sz="1800" b="1" dirty="0">
                <a:latin typeface="Courier New" pitchFamily="49" charset="0"/>
                <a:sym typeface="Symbol" pitchFamily="18" charset="2"/>
              </a:rPr>
              <a:t> while (l = </a:t>
            </a:r>
            <a:r>
              <a:rPr lang="en-GB" sz="1800" b="1" dirty="0" err="1">
                <a:latin typeface="Courier New" pitchFamily="49" charset="0"/>
                <a:sym typeface="Symbol" pitchFamily="18" charset="2"/>
              </a:rPr>
              <a:t>scene.nextLight</a:t>
            </a:r>
            <a:r>
              <a:rPr lang="en-GB" sz="1800" b="1" dirty="0">
                <a:latin typeface="Courier New" pitchFamily="49" charset="0"/>
                <a:sym typeface="Symbol" pitchFamily="18" charset="2"/>
              </a:rPr>
              <a:t>())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{</a:t>
            </a:r>
          </a:p>
          <a:p>
            <a:pPr marL="342900" lvl="0" indent="-342900">
              <a:lnSpc>
                <a:spcPct val="80000"/>
              </a:lnSpc>
              <a:spcBef>
                <a:spcPct val="20000"/>
              </a:spcBef>
              <a:defRPr/>
            </a:pPr>
            <a:r>
              <a:rPr lang="en-GB" sz="1800" b="1" kern="0" dirty="0">
                <a:latin typeface="Courier New" pitchFamily="49" charset="0"/>
              </a:rPr>
              <a:t>      pl = </a:t>
            </a:r>
            <a:r>
              <a:rPr lang="en-GB" sz="1800" b="1" kern="0" dirty="0" err="1">
                <a:latin typeface="Courier New" pitchFamily="49" charset="0"/>
              </a:rPr>
              <a:t>l.Sample</a:t>
            </a:r>
            <a:r>
              <a:rPr lang="en-GB" sz="1800" b="1" kern="0" dirty="0">
                <a:latin typeface="Courier New" pitchFamily="49" charset="0"/>
              </a:rPr>
              <a:t>(); </a:t>
            </a:r>
            <a:r>
              <a:rPr lang="en-GB" sz="1800" b="1" kern="0" dirty="0" err="1">
                <a:latin typeface="Courier New" pitchFamily="49" charset="0"/>
              </a:rPr>
              <a:t>dir_l</a:t>
            </a:r>
            <a:r>
              <a:rPr lang="en-GB" sz="1800" b="1" kern="0" dirty="0">
                <a:latin typeface="Courier New" pitchFamily="49" charset="0"/>
              </a:rPr>
              <a:t> = x.vec2Point (pl);</a:t>
            </a: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   </a:t>
            </a: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rad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PT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+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= </a:t>
            </a: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prim.brdf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(</a:t>
            </a: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dir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, </a:t>
            </a: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dir_l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)* </a:t>
            </a: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l.L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* cos (</a:t>
            </a: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x.N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, </a:t>
            </a: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dir_l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)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}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return (</a:t>
            </a: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rad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)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}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i="1" dirty="0"/>
              <a:t>Ray Tracing</a:t>
            </a:r>
            <a:r>
              <a:rPr lang="pt-PT" dirty="0"/>
              <a:t>: Iluminação Directa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A9EFD02-FA88-4A3F-8747-37805FDDFCCF}" type="slidenum">
              <a:rPr lang="pt-PT" smtClean="0"/>
              <a:pPr>
                <a:defRPr/>
              </a:pPr>
              <a:t>13</a:t>
            </a:fld>
            <a:endParaRPr lang="pt-PT"/>
          </a:p>
        </p:txBody>
      </p:sp>
      <p:pic>
        <p:nvPicPr>
          <p:cNvPr id="9" name="Marcador de Posição de Conteúdo 8">
            <a:extLst>
              <a:ext uri="{FF2B5EF4-FFF2-40B4-BE49-F238E27FC236}">
                <a16:creationId xmlns:a16="http://schemas.microsoft.com/office/drawing/2014/main" id="{BD4DD005-19C5-1E48-BDC8-702DBA6342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106" y="1664804"/>
            <a:ext cx="4425788" cy="4425788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ítulo 1"/>
          <p:cNvSpPr>
            <a:spLocks noGrp="1"/>
          </p:cNvSpPr>
          <p:nvPr>
            <p:ph type="title"/>
          </p:nvPr>
        </p:nvSpPr>
        <p:spPr>
          <a:xfrm>
            <a:off x="2447764" y="333375"/>
            <a:ext cx="6359686" cy="755650"/>
          </a:xfrm>
        </p:spPr>
        <p:txBody>
          <a:bodyPr/>
          <a:lstStyle/>
          <a:p>
            <a:pPr eaLnBrk="1" hangingPunct="1"/>
            <a:r>
              <a:rPr lang="pt-PT" i="1" dirty="0" err="1"/>
              <a:t>Ray</a:t>
            </a:r>
            <a:r>
              <a:rPr lang="pt-PT" i="1" dirty="0"/>
              <a:t> </a:t>
            </a:r>
            <a:r>
              <a:rPr lang="pt-PT" i="1" dirty="0" err="1"/>
              <a:t>Tracing</a:t>
            </a:r>
            <a:r>
              <a:rPr lang="pt-PT" dirty="0"/>
              <a:t>: Iluminação Directa</a:t>
            </a:r>
          </a:p>
        </p:txBody>
      </p:sp>
      <p:sp>
        <p:nvSpPr>
          <p:cNvPr id="34819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shade(x, ray, prim)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  radiance = </a:t>
            </a:r>
            <a:r>
              <a:rPr lang="en-GB" sz="1800" b="1" dirty="0" err="1">
                <a:latin typeface="Courier New" pitchFamily="49" charset="0"/>
              </a:rPr>
              <a:t>directIllum</a:t>
            </a:r>
            <a:r>
              <a:rPr lang="en-GB" sz="1800" b="1" dirty="0">
                <a:latin typeface="Courier New" pitchFamily="49" charset="0"/>
              </a:rPr>
              <a:t> (x, </a:t>
            </a:r>
            <a:r>
              <a:rPr lang="en-GB" sz="1800" b="1" dirty="0" err="1">
                <a:latin typeface="Courier New" pitchFamily="49" charset="0"/>
              </a:rPr>
              <a:t>ray.dir</a:t>
            </a:r>
            <a:r>
              <a:rPr lang="en-GB" sz="1800" b="1" dirty="0">
                <a:latin typeface="Courier New" pitchFamily="49" charset="0"/>
              </a:rPr>
              <a:t>, prim)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  return (radiance)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GB" sz="1800" b="1" dirty="0">
              <a:latin typeface="Courier New" pitchFamily="49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 err="1">
                <a:latin typeface="Courier New" pitchFamily="49" charset="0"/>
              </a:rPr>
              <a:t>directIllum</a:t>
            </a:r>
            <a:r>
              <a:rPr lang="en-GB" sz="1800" b="1" dirty="0">
                <a:latin typeface="Courier New" pitchFamily="49" charset="0"/>
              </a:rPr>
              <a:t> (x, dir, prim)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	</a:t>
            </a:r>
            <a:r>
              <a:rPr lang="en-GB" sz="1800" b="1" dirty="0" err="1">
                <a:latin typeface="Courier New" pitchFamily="49" charset="0"/>
              </a:rPr>
              <a:t>rad</a:t>
            </a:r>
            <a:r>
              <a:rPr lang="en-GB" sz="1800" b="1" dirty="0">
                <a:latin typeface="Courier New" pitchFamily="49" charset="0"/>
              </a:rPr>
              <a:t> = 0;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   </a:t>
            </a:r>
            <a:r>
              <a:rPr lang="en-GB" sz="1800" b="1" dirty="0">
                <a:latin typeface="Courier New" pitchFamily="49" charset="0"/>
                <a:sym typeface="Symbol" pitchFamily="18" charset="2"/>
              </a:rPr>
              <a:t>while (l = </a:t>
            </a:r>
            <a:r>
              <a:rPr lang="en-GB" sz="1800" b="1" dirty="0" err="1">
                <a:latin typeface="Courier New" pitchFamily="49" charset="0"/>
                <a:sym typeface="Symbol" pitchFamily="18" charset="2"/>
              </a:rPr>
              <a:t>scene.nextLight</a:t>
            </a:r>
            <a:r>
              <a:rPr lang="en-GB" sz="1800" b="1" dirty="0">
                <a:latin typeface="Courier New" pitchFamily="49" charset="0"/>
                <a:sym typeface="Symbol" pitchFamily="18" charset="2"/>
              </a:rPr>
              <a:t>())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{</a:t>
            </a:r>
            <a:endParaRPr lang="en-GB" sz="1800" b="1" dirty="0">
              <a:latin typeface="Courier New" pitchFamily="49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kern="0" dirty="0">
                <a:latin typeface="Courier New" pitchFamily="49" charset="0"/>
              </a:rPr>
              <a:t> 		pl = </a:t>
            </a:r>
            <a:r>
              <a:rPr lang="en-GB" sz="1800" b="1" kern="0" dirty="0" err="1">
                <a:latin typeface="Courier New" pitchFamily="49" charset="0"/>
              </a:rPr>
              <a:t>l.Sample</a:t>
            </a:r>
            <a:r>
              <a:rPr lang="en-GB" sz="1800" b="1" kern="0" dirty="0">
                <a:latin typeface="Courier New" pitchFamily="49" charset="0"/>
              </a:rPr>
              <a:t>(); </a:t>
            </a:r>
            <a:r>
              <a:rPr lang="en-GB" sz="1800" b="1" kern="0" dirty="0" err="1">
                <a:latin typeface="Courier New" pitchFamily="49" charset="0"/>
              </a:rPr>
              <a:t>dir_l</a:t>
            </a:r>
            <a:r>
              <a:rPr lang="en-GB" sz="1800" b="1" kern="0" dirty="0">
                <a:latin typeface="Courier New" pitchFamily="49" charset="0"/>
              </a:rPr>
              <a:t> = x.vec2Point (pl);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		ray = </a:t>
            </a:r>
            <a:r>
              <a:rPr lang="en-GB" sz="1800" b="1" dirty="0" err="1">
                <a:latin typeface="Courier New" pitchFamily="49" charset="0"/>
              </a:rPr>
              <a:t>GenerateRay</a:t>
            </a:r>
            <a:r>
              <a:rPr lang="en-GB" sz="1800" b="1" dirty="0">
                <a:latin typeface="Courier New" pitchFamily="49" charset="0"/>
              </a:rPr>
              <a:t> (x, l, SHADOW)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		if (</a:t>
            </a:r>
            <a:r>
              <a:rPr lang="en-GB" sz="1800" b="1" dirty="0" err="1">
                <a:latin typeface="Courier New" pitchFamily="49" charset="0"/>
              </a:rPr>
              <a:t>scene.visibility</a:t>
            </a:r>
            <a:r>
              <a:rPr lang="en-GB" sz="1800" b="1" dirty="0">
                <a:latin typeface="Courier New" pitchFamily="49" charset="0"/>
              </a:rPr>
              <a:t> (ray, pl))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		   </a:t>
            </a:r>
            <a:r>
              <a:rPr lang="en-GB" sz="1800" b="1" dirty="0" err="1">
                <a:latin typeface="Courier New" pitchFamily="49" charset="0"/>
              </a:rPr>
              <a:t>rad</a:t>
            </a:r>
            <a:r>
              <a:rPr lang="en-GB" sz="1800" b="1" dirty="0">
                <a:latin typeface="Courier New" pitchFamily="49" charset="0"/>
              </a:rPr>
              <a:t> </a:t>
            </a:r>
            <a:r>
              <a:rPr lang="pt-PT" sz="1800" b="1" dirty="0">
                <a:latin typeface="Courier New" pitchFamily="49" charset="0"/>
              </a:rPr>
              <a:t>+</a:t>
            </a:r>
            <a:r>
              <a:rPr lang="en-GB" sz="1800" b="1" dirty="0">
                <a:latin typeface="Courier New" pitchFamily="49" charset="0"/>
              </a:rPr>
              <a:t>= </a:t>
            </a:r>
            <a:r>
              <a:rPr lang="en-GB" sz="1800" b="1" dirty="0" err="1">
                <a:latin typeface="Courier New" pitchFamily="49" charset="0"/>
              </a:rPr>
              <a:t>prim.brdf</a:t>
            </a:r>
            <a:r>
              <a:rPr lang="en-GB" sz="1800" b="1" dirty="0">
                <a:latin typeface="Courier New" pitchFamily="49" charset="0"/>
              </a:rPr>
              <a:t> (</a:t>
            </a:r>
            <a:r>
              <a:rPr lang="en-GB" sz="1800" b="1" dirty="0" err="1">
                <a:latin typeface="Courier New" pitchFamily="49" charset="0"/>
              </a:rPr>
              <a:t>dir</a:t>
            </a:r>
            <a:r>
              <a:rPr lang="en-GB" sz="1800" b="1" dirty="0">
                <a:latin typeface="Courier New" pitchFamily="49" charset="0"/>
              </a:rPr>
              <a:t>, </a:t>
            </a:r>
            <a:r>
              <a:rPr lang="en-GB" sz="1800" b="1" dirty="0" err="1">
                <a:latin typeface="Courier New" pitchFamily="49" charset="0"/>
              </a:rPr>
              <a:t>dir_l</a:t>
            </a:r>
            <a:r>
              <a:rPr lang="en-GB" sz="1800" b="1" dirty="0">
                <a:latin typeface="Courier New" pitchFamily="49" charset="0"/>
              </a:rPr>
              <a:t>)* </a:t>
            </a:r>
            <a:r>
              <a:rPr lang="en-GB" sz="1800" b="1" dirty="0" err="1">
                <a:latin typeface="Courier New" pitchFamily="49" charset="0"/>
              </a:rPr>
              <a:t>l.L</a:t>
            </a:r>
            <a:r>
              <a:rPr lang="en-GB" sz="1800" b="1" dirty="0">
                <a:latin typeface="Courier New" pitchFamily="49" charset="0"/>
              </a:rPr>
              <a:t> * cos (</a:t>
            </a:r>
            <a:r>
              <a:rPr lang="en-GB" sz="1800" b="1" dirty="0" err="1">
                <a:latin typeface="Courier New" pitchFamily="49" charset="0"/>
              </a:rPr>
              <a:t>Nx</a:t>
            </a:r>
            <a:r>
              <a:rPr lang="en-GB" sz="1800" b="1" dirty="0">
                <a:latin typeface="Courier New" pitchFamily="49" charset="0"/>
              </a:rPr>
              <a:t>, </a:t>
            </a:r>
            <a:r>
              <a:rPr lang="en-GB" sz="1800" b="1" dirty="0" err="1">
                <a:latin typeface="Courier New" pitchFamily="49" charset="0"/>
              </a:rPr>
              <a:t>dir_l</a:t>
            </a:r>
            <a:r>
              <a:rPr lang="en-GB" sz="1800" b="1" dirty="0">
                <a:latin typeface="Courier New" pitchFamily="49" charset="0"/>
              </a:rPr>
              <a:t>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	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	return (</a:t>
            </a:r>
            <a:r>
              <a:rPr lang="en-GB" sz="1800" b="1" dirty="0" err="1">
                <a:latin typeface="Courier New" pitchFamily="49" charset="0"/>
              </a:rPr>
              <a:t>rad</a:t>
            </a:r>
            <a:r>
              <a:rPr lang="en-GB" sz="1800" b="1" dirty="0">
                <a:latin typeface="Courier New" pitchFamily="49" charset="0"/>
              </a:rPr>
              <a:t>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sz="1800" b="1" dirty="0">
                <a:latin typeface="Courier New" pitchFamily="49" charset="0"/>
              </a:rPr>
              <a:t>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GB" sz="1800" b="1" dirty="0">
              <a:latin typeface="Courier New" pitchFamily="49" charset="0"/>
            </a:endParaRPr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34821" name="Marcador de Posição do Número do Diapositivo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C6D6F2F3-E8EF-4CB5-9F41-A462B1C9EAF9}" type="slidenum">
              <a:rPr lang="pt-PT" smtClean="0"/>
              <a:pPr>
                <a:defRPr/>
              </a:pPr>
              <a:t>14</a:t>
            </a:fld>
            <a:endParaRPr lang="pt-PT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ítulo 1"/>
          <p:cNvSpPr>
            <a:spLocks noGrp="1"/>
          </p:cNvSpPr>
          <p:nvPr>
            <p:ph type="title"/>
          </p:nvPr>
        </p:nvSpPr>
        <p:spPr>
          <a:xfrm>
            <a:off x="2415220" y="333375"/>
            <a:ext cx="5937200" cy="755650"/>
          </a:xfrm>
        </p:spPr>
        <p:txBody>
          <a:bodyPr/>
          <a:lstStyle/>
          <a:p>
            <a:pPr eaLnBrk="1" hangingPunct="1"/>
            <a:r>
              <a:rPr lang="pt-PT" i="1" dirty="0"/>
              <a:t>Ray Tracing</a:t>
            </a:r>
            <a:r>
              <a:rPr lang="pt-PT" dirty="0"/>
              <a:t>: Iluminação Directa</a:t>
            </a:r>
          </a:p>
        </p:txBody>
      </p:sp>
      <p:sp>
        <p:nvSpPr>
          <p:cNvPr id="3584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GB" b="1" dirty="0">
                <a:latin typeface="Courier New" pitchFamily="49" charset="0"/>
              </a:rPr>
              <a:t>// </a:t>
            </a:r>
            <a:r>
              <a:rPr lang="en-GB" b="1" dirty="0" err="1">
                <a:latin typeface="Courier New" pitchFamily="49" charset="0"/>
              </a:rPr>
              <a:t>visibilidade</a:t>
            </a:r>
            <a:r>
              <a:rPr lang="en-GB" b="1" dirty="0">
                <a:latin typeface="Courier New" pitchFamily="49" charset="0"/>
              </a:rPr>
              <a:t> da </a:t>
            </a:r>
            <a:r>
              <a:rPr lang="en-GB" b="1" dirty="0" err="1">
                <a:latin typeface="Courier New" pitchFamily="49" charset="0"/>
              </a:rPr>
              <a:t>fonte</a:t>
            </a:r>
            <a:r>
              <a:rPr lang="en-GB" b="1" dirty="0">
                <a:latin typeface="Courier New" pitchFamily="49" charset="0"/>
              </a:rPr>
              <a:t> de luz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GB" b="1" dirty="0">
              <a:latin typeface="Courier New" pitchFamily="49" charset="0"/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Scene::visibility (ray,  pl)  {   	// </a:t>
            </a:r>
            <a:r>
              <a:rPr lang="en-GB" b="1" dirty="0">
                <a:latin typeface="Courier New" pitchFamily="49" charset="0"/>
              </a:rPr>
              <a:t>V(</a:t>
            </a:r>
            <a:r>
              <a:rPr lang="en-GB" b="1" dirty="0" err="1">
                <a:latin typeface="Courier New" pitchFamily="49" charset="0"/>
              </a:rPr>
              <a:t>x,y</a:t>
            </a:r>
            <a:r>
              <a:rPr lang="en-GB" b="1" dirty="0">
                <a:latin typeface="Courier New" pitchFamily="49" charset="0"/>
              </a:rPr>
              <a:t>)</a:t>
            </a:r>
            <a:endParaRPr lang="en-GB" b="1" dirty="0">
              <a:latin typeface="Courier New" pitchFamily="49" charset="0"/>
              <a:sym typeface="Symbol" pitchFamily="18" charset="2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tmin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 = distance (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ray.origin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, pl)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while (primitive = 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scene.nextPrim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()) 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	x = 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primitive.geom.intersect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 (ray)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	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dist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 = 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x.distance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 (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ray.origin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	if (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dist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 &lt; 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tmin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) {</a:t>
            </a:r>
          </a:p>
          <a:p>
            <a:pPr lvl="2" eaLnBrk="1" hangingPunct="1">
              <a:lnSpc>
                <a:spcPct val="80000"/>
              </a:lnSpc>
              <a:buNone/>
            </a:pPr>
            <a:r>
              <a:rPr lang="en-GB" sz="2000" b="1" dirty="0">
                <a:latin typeface="Courier New" pitchFamily="49" charset="0"/>
                <a:sym typeface="Symbol" pitchFamily="18" charset="2"/>
              </a:rPr>
              <a:t>	return 0	</a:t>
            </a:r>
          </a:p>
          <a:p>
            <a:pPr lvl="2" eaLnBrk="1" hangingPunct="1">
              <a:lnSpc>
                <a:spcPct val="80000"/>
              </a:lnSpc>
              <a:buNone/>
            </a:pPr>
            <a:r>
              <a:rPr lang="en-GB" sz="2000" b="1" dirty="0">
                <a:latin typeface="Courier New" pitchFamily="49" charset="0"/>
                <a:sym typeface="Symbol" pitchFamily="18" charset="2"/>
              </a:rPr>
              <a:t>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}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return 1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}</a:t>
            </a:r>
          </a:p>
          <a:p>
            <a:pPr eaLnBrk="1" hangingPunct="1"/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35845" name="Marcador de Posição do Número do Diapositivo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271FCE6-134E-4775-B3C5-16D0C6E3D57F}" type="slidenum">
              <a:rPr lang="pt-PT" smtClean="0"/>
              <a:pPr>
                <a:defRPr/>
              </a:pPr>
              <a:t>15</a:t>
            </a:fld>
            <a:endParaRPr lang="pt-PT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i="1" dirty="0"/>
              <a:t>Ray Tracing</a:t>
            </a:r>
            <a:r>
              <a:rPr lang="pt-PT" dirty="0"/>
              <a:t>: Iluminação Directa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A9EFD02-FA88-4A3F-8747-37805FDDFCCF}" type="slidenum">
              <a:rPr lang="pt-PT" smtClean="0"/>
              <a:pPr>
                <a:defRPr/>
              </a:pPr>
              <a:t>16</a:t>
            </a:fld>
            <a:endParaRPr lang="pt-PT"/>
          </a:p>
        </p:txBody>
      </p:sp>
      <p:pic>
        <p:nvPicPr>
          <p:cNvPr id="9" name="Marcador de Posição de Conteúdo 8">
            <a:extLst>
              <a:ext uri="{FF2B5EF4-FFF2-40B4-BE49-F238E27FC236}">
                <a16:creationId xmlns:a16="http://schemas.microsoft.com/office/drawing/2014/main" id="{AD05E1FF-76AD-634C-901B-F1C840E67E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106" y="1556792"/>
            <a:ext cx="4425788" cy="4425788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B1DBF8-52F8-6B6A-0EB5-663FDCE0D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Global Illumination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1A53DABE-1702-B478-A14E-BB409933F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A768B55B-00D6-F1BB-41F3-F4FABF365C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A9EFD02-FA88-4A3F-8747-37805FDDFCCF}" type="slidenum">
              <a:rPr lang="pt-PT" smtClean="0"/>
              <a:pPr>
                <a:defRPr/>
              </a:pPr>
              <a:t>2</a:t>
            </a:fld>
            <a:endParaRPr lang="pt-PT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2A1AA84-D941-EE8A-E112-D1345B578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80" y="1448780"/>
            <a:ext cx="3867326" cy="23400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2B1C599-16ED-EC3E-DB72-2FA89F7F0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6419" y="3410076"/>
            <a:ext cx="4392000" cy="273615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F195687-9D7C-2581-4F93-5805FEF8F1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847" y="3986231"/>
            <a:ext cx="3515310" cy="21600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93062C3-5394-B519-3702-4E0C947D63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9041" y="1423459"/>
            <a:ext cx="4911855" cy="19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555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Título 1"/>
          <p:cNvSpPr>
            <a:spLocks noGrp="1"/>
          </p:cNvSpPr>
          <p:nvPr>
            <p:ph type="title"/>
          </p:nvPr>
        </p:nvSpPr>
        <p:spPr>
          <a:xfrm>
            <a:off x="2454274" y="333375"/>
            <a:ext cx="6353175" cy="755650"/>
          </a:xfrm>
        </p:spPr>
        <p:txBody>
          <a:bodyPr/>
          <a:lstStyle/>
          <a:p>
            <a:pPr eaLnBrk="1" hangingPunct="1"/>
            <a:r>
              <a:rPr lang="pt-PT" i="1" dirty="0" err="1"/>
              <a:t>The</a:t>
            </a:r>
            <a:r>
              <a:rPr lang="pt-PT" i="1" dirty="0"/>
              <a:t> 3D </a:t>
            </a:r>
            <a:r>
              <a:rPr lang="pt-PT" i="1" dirty="0" err="1"/>
              <a:t>Rendering</a:t>
            </a:r>
            <a:r>
              <a:rPr lang="pt-PT" i="1" dirty="0"/>
              <a:t> </a:t>
            </a:r>
            <a:r>
              <a:rPr lang="pt-PT" i="1" dirty="0" err="1"/>
              <a:t>Problem</a:t>
            </a:r>
            <a:endParaRPr lang="pt-PT" i="1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26630" name="Marcador de Posição do Número do Diapositivo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320B086-C92C-4029-9942-FD96D7BDC22F}" type="slidenum">
              <a:rPr lang="pt-PT" smtClean="0"/>
              <a:pPr>
                <a:defRPr/>
              </a:pPr>
              <a:t>3</a:t>
            </a:fld>
            <a:endParaRPr lang="pt-PT"/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888A5BFC-483D-07D2-04A2-041190468007}"/>
              </a:ext>
            </a:extLst>
          </p:cNvPr>
          <p:cNvGrpSpPr/>
          <p:nvPr/>
        </p:nvGrpSpPr>
        <p:grpSpPr>
          <a:xfrm>
            <a:off x="71500" y="1644452"/>
            <a:ext cx="3189226" cy="2051050"/>
            <a:chOff x="71500" y="1644452"/>
            <a:chExt cx="3189226" cy="2051050"/>
          </a:xfrm>
        </p:grpSpPr>
        <p:grpSp>
          <p:nvGrpSpPr>
            <p:cNvPr id="2" name="Grupo 35"/>
            <p:cNvGrpSpPr>
              <a:grpSpLocks/>
            </p:cNvGrpSpPr>
            <p:nvPr/>
          </p:nvGrpSpPr>
          <p:grpSpPr bwMode="auto">
            <a:xfrm>
              <a:off x="738188" y="1644452"/>
              <a:ext cx="2522538" cy="2051050"/>
              <a:chOff x="1117601" y="2062164"/>
              <a:chExt cx="2522538" cy="2051049"/>
            </a:xfrm>
          </p:grpSpPr>
          <p:grpSp>
            <p:nvGrpSpPr>
              <p:cNvPr id="3" name="Grupo 34"/>
              <p:cNvGrpSpPr>
                <a:grpSpLocks/>
              </p:cNvGrpSpPr>
              <p:nvPr/>
            </p:nvGrpSpPr>
            <p:grpSpPr bwMode="auto">
              <a:xfrm>
                <a:off x="1117601" y="2320925"/>
                <a:ext cx="2522538" cy="1792288"/>
                <a:chOff x="1117601" y="2320925"/>
                <a:chExt cx="2522538" cy="1792288"/>
              </a:xfrm>
            </p:grpSpPr>
            <p:sp>
              <p:nvSpPr>
                <p:cNvPr id="26655" name="Rectangle 7"/>
                <p:cNvSpPr>
                  <a:spLocks noChangeArrowheads="1"/>
                </p:cNvSpPr>
                <p:nvPr/>
              </p:nvSpPr>
              <p:spPr bwMode="auto">
                <a:xfrm rot="2632425">
                  <a:off x="2112963" y="2586038"/>
                  <a:ext cx="1257300" cy="1319212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56" name="Line 14"/>
                <p:cNvSpPr>
                  <a:spLocks noChangeShapeType="1"/>
                </p:cNvSpPr>
                <p:nvPr/>
              </p:nvSpPr>
              <p:spPr bwMode="auto">
                <a:xfrm flipH="1">
                  <a:off x="2046288" y="2586038"/>
                  <a:ext cx="930275" cy="928687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57" name="Line 15"/>
                <p:cNvSpPr>
                  <a:spLocks noChangeShapeType="1"/>
                </p:cNvSpPr>
                <p:nvPr/>
              </p:nvSpPr>
              <p:spPr bwMode="auto">
                <a:xfrm flipH="1">
                  <a:off x="2246313" y="2784475"/>
                  <a:ext cx="928688" cy="930275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58" name="Line 16"/>
                <p:cNvSpPr>
                  <a:spLocks noChangeShapeType="1"/>
                </p:cNvSpPr>
                <p:nvPr/>
              </p:nvSpPr>
              <p:spPr bwMode="auto">
                <a:xfrm flipH="1">
                  <a:off x="2511426" y="2982913"/>
                  <a:ext cx="930275" cy="930275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59" name="Line 17"/>
                <p:cNvSpPr>
                  <a:spLocks noChangeShapeType="1"/>
                </p:cNvSpPr>
                <p:nvPr/>
              </p:nvSpPr>
              <p:spPr bwMode="auto">
                <a:xfrm>
                  <a:off x="2511426" y="2586038"/>
                  <a:ext cx="863600" cy="86201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0" name="Line 18"/>
                <p:cNvSpPr>
                  <a:spLocks noChangeShapeType="1"/>
                </p:cNvSpPr>
                <p:nvPr/>
              </p:nvSpPr>
              <p:spPr bwMode="auto">
                <a:xfrm>
                  <a:off x="2311401" y="2784475"/>
                  <a:ext cx="865188" cy="86360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1" name="Line 19"/>
                <p:cNvSpPr>
                  <a:spLocks noChangeShapeType="1"/>
                </p:cNvSpPr>
                <p:nvPr/>
              </p:nvSpPr>
              <p:spPr bwMode="auto">
                <a:xfrm>
                  <a:off x="2046288" y="3049588"/>
                  <a:ext cx="866775" cy="86360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2" name="Line 22"/>
                <p:cNvSpPr>
                  <a:spLocks noChangeShapeType="1"/>
                </p:cNvSpPr>
                <p:nvPr/>
              </p:nvSpPr>
              <p:spPr bwMode="auto">
                <a:xfrm flipV="1">
                  <a:off x="1117601" y="2320925"/>
                  <a:ext cx="1660525" cy="39846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3" name="Line 23"/>
                <p:cNvSpPr>
                  <a:spLocks noChangeShapeType="1"/>
                </p:cNvSpPr>
                <p:nvPr/>
              </p:nvSpPr>
              <p:spPr bwMode="auto">
                <a:xfrm>
                  <a:off x="1117601" y="2719388"/>
                  <a:ext cx="730250" cy="59690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4" name="Line 24"/>
                <p:cNvSpPr>
                  <a:spLocks noChangeShapeType="1"/>
                </p:cNvSpPr>
                <p:nvPr/>
              </p:nvSpPr>
              <p:spPr bwMode="auto">
                <a:xfrm>
                  <a:off x="1117601" y="2719388"/>
                  <a:ext cx="1592263" cy="1393825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5" name="Line 25"/>
                <p:cNvSpPr>
                  <a:spLocks noChangeShapeType="1"/>
                </p:cNvSpPr>
                <p:nvPr/>
              </p:nvSpPr>
              <p:spPr bwMode="auto">
                <a:xfrm>
                  <a:off x="1117601" y="2719388"/>
                  <a:ext cx="2522538" cy="4635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</p:grpSp>
          <p:sp>
            <p:nvSpPr>
              <p:cNvPr id="26654" name="Text Box 28"/>
              <p:cNvSpPr txBox="1">
                <a:spLocks noChangeArrowheads="1"/>
              </p:cNvSpPr>
              <p:nvPr/>
            </p:nvSpPr>
            <p:spPr bwMode="auto">
              <a:xfrm>
                <a:off x="2198655" y="2062164"/>
                <a:ext cx="1314468" cy="2714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18000" tIns="10800" rIns="18000" bIns="0"/>
              <a:lstStyle/>
              <a:p>
                <a:r>
                  <a:rPr lang="pt-PT" sz="1400" dirty="0">
                    <a:latin typeface="Calibri" pitchFamily="34" charset="0"/>
                  </a:rPr>
                  <a:t>Plano da imagem</a:t>
                </a:r>
                <a:endParaRPr lang="en-GB" sz="1400" dirty="0">
                  <a:latin typeface="Calibri" pitchFamily="34" charset="0"/>
                </a:endParaRPr>
              </a:p>
            </p:txBody>
          </p:sp>
        </p:grpSp>
        <p:grpSp>
          <p:nvGrpSpPr>
            <p:cNvPr id="6" name="Grupo 33"/>
            <p:cNvGrpSpPr>
              <a:grpSpLocks/>
            </p:cNvGrpSpPr>
            <p:nvPr/>
          </p:nvGrpSpPr>
          <p:grpSpPr bwMode="auto">
            <a:xfrm>
              <a:off x="71500" y="1880828"/>
              <a:ext cx="895350" cy="474663"/>
              <a:chOff x="628596" y="2370123"/>
              <a:chExt cx="895309" cy="474669"/>
            </a:xfrm>
          </p:grpSpPr>
          <p:sp>
            <p:nvSpPr>
              <p:cNvPr id="33" name="Sorriso 32"/>
              <p:cNvSpPr/>
              <p:nvPr/>
            </p:nvSpPr>
            <p:spPr>
              <a:xfrm>
                <a:off x="957194" y="2625714"/>
                <a:ext cx="219065" cy="219078"/>
              </a:xfrm>
              <a:prstGeom prst="smileyFace">
                <a:avLst/>
              </a:prstGeom>
              <a:solidFill>
                <a:srgbClr val="FFC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pt-PT"/>
              </a:p>
            </p:txBody>
          </p:sp>
          <p:sp>
            <p:nvSpPr>
              <p:cNvPr id="26650" name="Text Box 27"/>
              <p:cNvSpPr txBox="1">
                <a:spLocks noChangeArrowheads="1"/>
              </p:cNvSpPr>
              <p:nvPr/>
            </p:nvSpPr>
            <p:spPr bwMode="auto">
              <a:xfrm>
                <a:off x="628596" y="2370123"/>
                <a:ext cx="895309" cy="3317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18000" tIns="10800" rIns="18000" bIns="0"/>
              <a:lstStyle/>
              <a:p>
                <a:pPr algn="ctr"/>
                <a:r>
                  <a:rPr lang="pt-PT" sz="1400" dirty="0">
                    <a:latin typeface="Calibri" pitchFamily="34" charset="0"/>
                  </a:rPr>
                  <a:t>Câmara</a:t>
                </a:r>
                <a:endParaRPr lang="en-GB" sz="1400" dirty="0">
                  <a:latin typeface="Calibri" pitchFamily="34" charset="0"/>
                </a:endParaRPr>
              </a:p>
            </p:txBody>
          </p:sp>
        </p:grpSp>
      </p:grp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FAC09AE1-3364-A634-CE35-0C6F1B844B4A}"/>
              </a:ext>
            </a:extLst>
          </p:cNvPr>
          <p:cNvGrpSpPr/>
          <p:nvPr/>
        </p:nvGrpSpPr>
        <p:grpSpPr>
          <a:xfrm>
            <a:off x="3317875" y="3690581"/>
            <a:ext cx="4880634" cy="2261627"/>
            <a:chOff x="3317875" y="3690581"/>
            <a:chExt cx="4880634" cy="2261627"/>
          </a:xfrm>
        </p:grpSpPr>
        <p:sp>
          <p:nvSpPr>
            <p:cNvPr id="26646" name="AutoShape 10"/>
            <p:cNvSpPr>
              <a:spLocks noChangeArrowheads="1"/>
            </p:cNvSpPr>
            <p:nvPr/>
          </p:nvSpPr>
          <p:spPr bwMode="auto">
            <a:xfrm>
              <a:off x="3317875" y="5111936"/>
              <a:ext cx="3983038" cy="840272"/>
            </a:xfrm>
            <a:prstGeom prst="parallelogram">
              <a:avLst>
                <a:gd name="adj" fmla="val 117718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6647" name="AutoShape 11"/>
            <p:cNvSpPr>
              <a:spLocks noChangeArrowheads="1"/>
            </p:cNvSpPr>
            <p:nvPr/>
          </p:nvSpPr>
          <p:spPr bwMode="auto">
            <a:xfrm>
              <a:off x="7358102" y="3690581"/>
              <a:ext cx="840407" cy="838913"/>
            </a:xfrm>
            <a:prstGeom prst="cube">
              <a:avLst>
                <a:gd name="adj" fmla="val 25000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6645" name="Text Box 28"/>
            <p:cNvSpPr txBox="1">
              <a:spLocks noChangeArrowheads="1"/>
            </p:cNvSpPr>
            <p:nvPr/>
          </p:nvSpPr>
          <p:spPr bwMode="auto">
            <a:xfrm>
              <a:off x="7314580" y="5329424"/>
              <a:ext cx="883929" cy="2958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r>
                <a:rPr lang="pt-PT" sz="1400" dirty="0">
                  <a:latin typeface="Calibri" pitchFamily="34" charset="0"/>
                </a:rPr>
                <a:t>Geometria</a:t>
              </a:r>
              <a:endParaRPr lang="en-GB" sz="1400" dirty="0">
                <a:latin typeface="Calibri" pitchFamily="34" charset="0"/>
              </a:endParaRPr>
            </a:p>
          </p:txBody>
        </p:sp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40398A5D-5159-EB24-61E6-1A7D985EC056}"/>
              </a:ext>
            </a:extLst>
          </p:cNvPr>
          <p:cNvGrpSpPr/>
          <p:nvPr/>
        </p:nvGrpSpPr>
        <p:grpSpPr>
          <a:xfrm>
            <a:off x="4572000" y="1624314"/>
            <a:ext cx="1602500" cy="651627"/>
            <a:chOff x="4568560" y="1614957"/>
            <a:chExt cx="1602500" cy="651627"/>
          </a:xfrm>
        </p:grpSpPr>
        <p:sp>
          <p:nvSpPr>
            <p:cNvPr id="26643" name="Text Box 28"/>
            <p:cNvSpPr txBox="1">
              <a:spLocks noChangeArrowheads="1"/>
            </p:cNvSpPr>
            <p:nvPr/>
          </p:nvSpPr>
          <p:spPr bwMode="auto">
            <a:xfrm>
              <a:off x="4856592" y="1614957"/>
              <a:ext cx="1314468" cy="25876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600" dirty="0">
                  <a:latin typeface="Calibri" pitchFamily="34" charset="0"/>
                </a:rPr>
                <a:t>Fonte de luz</a:t>
              </a:r>
              <a:endParaRPr lang="en-GB" sz="1600" dirty="0">
                <a:latin typeface="Calibri" pitchFamily="34" charset="0"/>
              </a:endParaRPr>
            </a:p>
          </p:txBody>
        </p:sp>
        <p:sp>
          <p:nvSpPr>
            <p:cNvPr id="13" name="AutoShape 10">
              <a:extLst>
                <a:ext uri="{FF2B5EF4-FFF2-40B4-BE49-F238E27FC236}">
                  <a16:creationId xmlns:a16="http://schemas.microsoft.com/office/drawing/2014/main" id="{E61AC1FA-153D-4A83-0094-3DF54FBAC0C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568560" y="1903213"/>
              <a:ext cx="1481667" cy="363371"/>
            </a:xfrm>
            <a:prstGeom prst="parallelogram">
              <a:avLst>
                <a:gd name="adj" fmla="val 117718"/>
              </a:avLst>
            </a:prstGeom>
            <a:solidFill>
              <a:srgbClr val="FFC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11DDE0D-EB12-3763-B881-E6EF4DE4734D}"/>
              </a:ext>
            </a:extLst>
          </p:cNvPr>
          <p:cNvGrpSpPr/>
          <p:nvPr/>
        </p:nvGrpSpPr>
        <p:grpSpPr>
          <a:xfrm>
            <a:off x="3311860" y="3681028"/>
            <a:ext cx="4880634" cy="2394493"/>
            <a:chOff x="3317875" y="3690581"/>
            <a:chExt cx="4880634" cy="2394493"/>
          </a:xfrm>
        </p:grpSpPr>
        <p:sp>
          <p:nvSpPr>
            <p:cNvPr id="17" name="AutoShape 10">
              <a:extLst>
                <a:ext uri="{FF2B5EF4-FFF2-40B4-BE49-F238E27FC236}">
                  <a16:creationId xmlns:a16="http://schemas.microsoft.com/office/drawing/2014/main" id="{1A1F1A02-8F8C-0ED5-5980-861515B98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7875" y="5111936"/>
              <a:ext cx="3983038" cy="840272"/>
            </a:xfrm>
            <a:prstGeom prst="parallelogram">
              <a:avLst>
                <a:gd name="adj" fmla="val 117718"/>
              </a:avLst>
            </a:prstGeom>
            <a:solidFill>
              <a:srgbClr val="00B05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8" name="AutoShape 11">
              <a:extLst>
                <a:ext uri="{FF2B5EF4-FFF2-40B4-BE49-F238E27FC236}">
                  <a16:creationId xmlns:a16="http://schemas.microsoft.com/office/drawing/2014/main" id="{12372A3C-B580-B039-7488-627DA1EA42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8102" y="3690581"/>
              <a:ext cx="840407" cy="838913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9" name="Text Box 28">
              <a:extLst>
                <a:ext uri="{FF2B5EF4-FFF2-40B4-BE49-F238E27FC236}">
                  <a16:creationId xmlns:a16="http://schemas.microsoft.com/office/drawing/2014/main" id="{14AF3E6B-716A-3F1E-8EBF-C6140AB76F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14580" y="5329424"/>
              <a:ext cx="883929" cy="755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400" dirty="0">
                  <a:latin typeface="Calibri" pitchFamily="34" charset="0"/>
                </a:rPr>
                <a:t>Geometria</a:t>
              </a:r>
            </a:p>
            <a:p>
              <a:pPr algn="ctr"/>
              <a:r>
                <a:rPr lang="pt-PT" sz="1400" dirty="0">
                  <a:latin typeface="Calibri" pitchFamily="34" charset="0"/>
                </a:rPr>
                <a:t>+</a:t>
              </a:r>
            </a:p>
            <a:p>
              <a:pPr algn="ctr"/>
              <a:r>
                <a:rPr lang="pt-PT" sz="1400" dirty="0">
                  <a:latin typeface="Calibri" pitchFamily="34" charset="0"/>
                </a:rPr>
                <a:t>Materiais</a:t>
              </a:r>
              <a:endParaRPr lang="en-GB" sz="1400" dirty="0">
                <a:latin typeface="Calibri" pitchFamily="34" charset="0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81FE4F81-FF48-855C-A5C0-BD43CF5A7C4D}"/>
              </a:ext>
            </a:extLst>
          </p:cNvPr>
          <p:cNvGrpSpPr/>
          <p:nvPr/>
        </p:nvGrpSpPr>
        <p:grpSpPr>
          <a:xfrm>
            <a:off x="2767914" y="1544595"/>
            <a:ext cx="5931243" cy="4930346"/>
            <a:chOff x="2767914" y="1544595"/>
            <a:chExt cx="5931243" cy="4930346"/>
          </a:xfrm>
        </p:grpSpPr>
        <p:sp>
          <p:nvSpPr>
            <p:cNvPr id="5" name="Forma Livre 4">
              <a:extLst>
                <a:ext uri="{FF2B5EF4-FFF2-40B4-BE49-F238E27FC236}">
                  <a16:creationId xmlns:a16="http://schemas.microsoft.com/office/drawing/2014/main" id="{BC018151-553D-DF51-9D45-D70309F8FCF8}"/>
                </a:ext>
              </a:extLst>
            </p:cNvPr>
            <p:cNvSpPr/>
            <p:nvPr/>
          </p:nvSpPr>
          <p:spPr>
            <a:xfrm>
              <a:off x="2767914" y="1544595"/>
              <a:ext cx="5931243" cy="4930346"/>
            </a:xfrm>
            <a:custGeom>
              <a:avLst/>
              <a:gdLst>
                <a:gd name="connsiteX0" fmla="*/ 2508421 w 5931243"/>
                <a:gd name="connsiteY0" fmla="*/ 0 h 4930346"/>
                <a:gd name="connsiteX1" fmla="*/ 1334529 w 5931243"/>
                <a:gd name="connsiteY1" fmla="*/ 395416 h 4930346"/>
                <a:gd name="connsiteX2" fmla="*/ 1260389 w 5931243"/>
                <a:gd name="connsiteY2" fmla="*/ 1235675 h 4930346"/>
                <a:gd name="connsiteX3" fmla="*/ 914400 w 5931243"/>
                <a:gd name="connsiteY3" fmla="*/ 1643448 h 4930346"/>
                <a:gd name="connsiteX4" fmla="*/ 864972 w 5931243"/>
                <a:gd name="connsiteY4" fmla="*/ 2360140 h 4930346"/>
                <a:gd name="connsiteX5" fmla="*/ 395416 w 5931243"/>
                <a:gd name="connsiteY5" fmla="*/ 2891481 h 4930346"/>
                <a:gd name="connsiteX6" fmla="*/ 568410 w 5931243"/>
                <a:gd name="connsiteY6" fmla="*/ 3311610 h 4930346"/>
                <a:gd name="connsiteX7" fmla="*/ 0 w 5931243"/>
                <a:gd name="connsiteY7" fmla="*/ 3880021 h 4930346"/>
                <a:gd name="connsiteX8" fmla="*/ 74140 w 5931243"/>
                <a:gd name="connsiteY8" fmla="*/ 4399005 h 4930346"/>
                <a:gd name="connsiteX9" fmla="*/ 531340 w 5931243"/>
                <a:gd name="connsiteY9" fmla="*/ 4683210 h 4930346"/>
                <a:gd name="connsiteX10" fmla="*/ 766118 w 5931243"/>
                <a:gd name="connsiteY10" fmla="*/ 4609070 h 4930346"/>
                <a:gd name="connsiteX11" fmla="*/ 1198605 w 5931243"/>
                <a:gd name="connsiteY11" fmla="*/ 4930346 h 4930346"/>
                <a:gd name="connsiteX12" fmla="*/ 2891481 w 5931243"/>
                <a:gd name="connsiteY12" fmla="*/ 4609070 h 4930346"/>
                <a:gd name="connsiteX13" fmla="*/ 4609070 w 5931243"/>
                <a:gd name="connsiteY13" fmla="*/ 4880919 h 4930346"/>
                <a:gd name="connsiteX14" fmla="*/ 5758248 w 5931243"/>
                <a:gd name="connsiteY14" fmla="*/ 4473146 h 4930346"/>
                <a:gd name="connsiteX15" fmla="*/ 5894172 w 5931243"/>
                <a:gd name="connsiteY15" fmla="*/ 4151870 h 4930346"/>
                <a:gd name="connsiteX16" fmla="*/ 5498756 w 5931243"/>
                <a:gd name="connsiteY16" fmla="*/ 3941805 h 4930346"/>
                <a:gd name="connsiteX17" fmla="*/ 5931243 w 5931243"/>
                <a:gd name="connsiteY17" fmla="*/ 3212756 h 4930346"/>
                <a:gd name="connsiteX18" fmla="*/ 5585254 w 5931243"/>
                <a:gd name="connsiteY18" fmla="*/ 2940908 h 4930346"/>
                <a:gd name="connsiteX19" fmla="*/ 5857102 w 5931243"/>
                <a:gd name="connsiteY19" fmla="*/ 1371600 h 4930346"/>
                <a:gd name="connsiteX20" fmla="*/ 5387545 w 5931243"/>
                <a:gd name="connsiteY20" fmla="*/ 1408670 h 4930346"/>
                <a:gd name="connsiteX21" fmla="*/ 4880918 w 5931243"/>
                <a:gd name="connsiteY21" fmla="*/ 951470 h 4930346"/>
                <a:gd name="connsiteX22" fmla="*/ 5016843 w 5931243"/>
                <a:gd name="connsiteY22" fmla="*/ 370702 h 4930346"/>
                <a:gd name="connsiteX23" fmla="*/ 3978875 w 5931243"/>
                <a:gd name="connsiteY23" fmla="*/ 778475 h 4930346"/>
                <a:gd name="connsiteX24" fmla="*/ 3978875 w 5931243"/>
                <a:gd name="connsiteY24" fmla="*/ 74140 h 4930346"/>
                <a:gd name="connsiteX25" fmla="*/ 3608172 w 5931243"/>
                <a:gd name="connsiteY25" fmla="*/ 247135 h 4930346"/>
                <a:gd name="connsiteX26" fmla="*/ 3410464 w 5931243"/>
                <a:gd name="connsiteY26" fmla="*/ 111210 h 4930346"/>
                <a:gd name="connsiteX27" fmla="*/ 2508421 w 5931243"/>
                <a:gd name="connsiteY27" fmla="*/ 0 h 493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931243" h="4930346">
                  <a:moveTo>
                    <a:pt x="2508421" y="0"/>
                  </a:moveTo>
                  <a:lnTo>
                    <a:pt x="1334529" y="395416"/>
                  </a:lnTo>
                  <a:lnTo>
                    <a:pt x="1260389" y="1235675"/>
                  </a:lnTo>
                  <a:lnTo>
                    <a:pt x="914400" y="1643448"/>
                  </a:lnTo>
                  <a:lnTo>
                    <a:pt x="864972" y="2360140"/>
                  </a:lnTo>
                  <a:lnTo>
                    <a:pt x="395416" y="2891481"/>
                  </a:lnTo>
                  <a:lnTo>
                    <a:pt x="568410" y="3311610"/>
                  </a:lnTo>
                  <a:lnTo>
                    <a:pt x="0" y="3880021"/>
                  </a:lnTo>
                  <a:lnTo>
                    <a:pt x="74140" y="4399005"/>
                  </a:lnTo>
                  <a:lnTo>
                    <a:pt x="531340" y="4683210"/>
                  </a:lnTo>
                  <a:lnTo>
                    <a:pt x="766118" y="4609070"/>
                  </a:lnTo>
                  <a:lnTo>
                    <a:pt x="1198605" y="4930346"/>
                  </a:lnTo>
                  <a:lnTo>
                    <a:pt x="2891481" y="4609070"/>
                  </a:lnTo>
                  <a:lnTo>
                    <a:pt x="4609070" y="4880919"/>
                  </a:lnTo>
                  <a:lnTo>
                    <a:pt x="5758248" y="4473146"/>
                  </a:lnTo>
                  <a:lnTo>
                    <a:pt x="5894172" y="4151870"/>
                  </a:lnTo>
                  <a:lnTo>
                    <a:pt x="5498756" y="3941805"/>
                  </a:lnTo>
                  <a:lnTo>
                    <a:pt x="5931243" y="3212756"/>
                  </a:lnTo>
                  <a:lnTo>
                    <a:pt x="5585254" y="2940908"/>
                  </a:lnTo>
                  <a:lnTo>
                    <a:pt x="5857102" y="1371600"/>
                  </a:lnTo>
                  <a:lnTo>
                    <a:pt x="5387545" y="1408670"/>
                  </a:lnTo>
                  <a:lnTo>
                    <a:pt x="4880918" y="951470"/>
                  </a:lnTo>
                  <a:lnTo>
                    <a:pt x="5016843" y="370702"/>
                  </a:lnTo>
                  <a:lnTo>
                    <a:pt x="3978875" y="778475"/>
                  </a:lnTo>
                  <a:lnTo>
                    <a:pt x="3978875" y="74140"/>
                  </a:lnTo>
                  <a:lnTo>
                    <a:pt x="3608172" y="247135"/>
                  </a:lnTo>
                  <a:lnTo>
                    <a:pt x="3410464" y="111210"/>
                  </a:lnTo>
                  <a:lnTo>
                    <a:pt x="2508421" y="0"/>
                  </a:lnTo>
                  <a:close/>
                </a:path>
              </a:pathLst>
            </a:custGeom>
            <a:noFill/>
            <a:ln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 Box 28">
              <a:extLst>
                <a:ext uri="{FF2B5EF4-FFF2-40B4-BE49-F238E27FC236}">
                  <a16:creationId xmlns:a16="http://schemas.microsoft.com/office/drawing/2014/main" id="{8EFBE095-4891-E9F5-69FD-3D1F26CBCE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23172" y="1605820"/>
              <a:ext cx="1314468" cy="25876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600" dirty="0">
                  <a:solidFill>
                    <a:srgbClr val="00B050"/>
                  </a:solidFill>
                  <a:latin typeface="Calibri" pitchFamily="34" charset="0"/>
                </a:rPr>
                <a:t>Cena</a:t>
              </a:r>
              <a:endParaRPr lang="en-GB" sz="1600" dirty="0">
                <a:solidFill>
                  <a:srgbClr val="00B050"/>
                </a:solidFill>
                <a:latin typeface="Calibri" pitchFamily="34" charset="0"/>
              </a:endParaRP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636A4876-BFE9-DB34-6EDE-03C6B0171BBE}"/>
              </a:ext>
            </a:extLst>
          </p:cNvPr>
          <p:cNvGrpSpPr/>
          <p:nvPr/>
        </p:nvGrpSpPr>
        <p:grpSpPr>
          <a:xfrm>
            <a:off x="2943535" y="1317363"/>
            <a:ext cx="5580000" cy="4033494"/>
            <a:chOff x="2943535" y="1317363"/>
            <a:chExt cx="5580000" cy="4033494"/>
          </a:xfrm>
        </p:grpSpPr>
        <p:sp>
          <p:nvSpPr>
            <p:cNvPr id="9" name="Arco 8">
              <a:extLst>
                <a:ext uri="{FF2B5EF4-FFF2-40B4-BE49-F238E27FC236}">
                  <a16:creationId xmlns:a16="http://schemas.microsoft.com/office/drawing/2014/main" id="{1BC66B35-FEDE-CDEE-6D39-7B04CC617DC0}"/>
                </a:ext>
              </a:extLst>
            </p:cNvPr>
            <p:cNvSpPr/>
            <p:nvPr/>
          </p:nvSpPr>
          <p:spPr>
            <a:xfrm rot="4659161">
              <a:off x="4724882" y="925361"/>
              <a:ext cx="1440160" cy="2309292"/>
            </a:xfrm>
            <a:prstGeom prst="arc">
              <a:avLst>
                <a:gd name="adj1" fmla="val 17336085"/>
                <a:gd name="adj2" fmla="val 4144699"/>
              </a:avLst>
            </a:prstGeom>
            <a:ln w="3810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Arco 9">
              <a:extLst>
                <a:ext uri="{FF2B5EF4-FFF2-40B4-BE49-F238E27FC236}">
                  <a16:creationId xmlns:a16="http://schemas.microsoft.com/office/drawing/2014/main" id="{FFE5749F-2913-2E9A-F8B7-9128AC4D2FC0}"/>
                </a:ext>
              </a:extLst>
            </p:cNvPr>
            <p:cNvSpPr>
              <a:spLocks noChangeAspect="1"/>
            </p:cNvSpPr>
            <p:nvPr/>
          </p:nvSpPr>
          <p:spPr>
            <a:xfrm rot="4659161">
              <a:off x="4469180" y="639911"/>
              <a:ext cx="2245096" cy="3600000"/>
            </a:xfrm>
            <a:prstGeom prst="arc">
              <a:avLst>
                <a:gd name="adj1" fmla="val 17336085"/>
                <a:gd name="adj2" fmla="val 4144699"/>
              </a:avLst>
            </a:prstGeom>
            <a:ln w="3810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Arco 10">
              <a:extLst>
                <a:ext uri="{FF2B5EF4-FFF2-40B4-BE49-F238E27FC236}">
                  <a16:creationId xmlns:a16="http://schemas.microsoft.com/office/drawing/2014/main" id="{0FB824F2-5EA3-1581-0DA7-8F529AD056E9}"/>
                </a:ext>
              </a:extLst>
            </p:cNvPr>
            <p:cNvSpPr>
              <a:spLocks noChangeAspect="1"/>
            </p:cNvSpPr>
            <p:nvPr/>
          </p:nvSpPr>
          <p:spPr>
            <a:xfrm rot="4659161">
              <a:off x="4228881" y="719379"/>
              <a:ext cx="2851273" cy="4572000"/>
            </a:xfrm>
            <a:prstGeom prst="arc">
              <a:avLst>
                <a:gd name="adj1" fmla="val 17336085"/>
                <a:gd name="adj2" fmla="val 4144699"/>
              </a:avLst>
            </a:prstGeom>
            <a:ln w="3810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Arco 11">
              <a:extLst>
                <a:ext uri="{FF2B5EF4-FFF2-40B4-BE49-F238E27FC236}">
                  <a16:creationId xmlns:a16="http://schemas.microsoft.com/office/drawing/2014/main" id="{4C5A83B0-CB21-C9BA-B6FE-90080CAD3B77}"/>
                </a:ext>
              </a:extLst>
            </p:cNvPr>
            <p:cNvSpPr>
              <a:spLocks noChangeAspect="1"/>
            </p:cNvSpPr>
            <p:nvPr/>
          </p:nvSpPr>
          <p:spPr>
            <a:xfrm rot="4659161">
              <a:off x="3993584" y="800365"/>
              <a:ext cx="3479901" cy="5580000"/>
            </a:xfrm>
            <a:prstGeom prst="arc">
              <a:avLst>
                <a:gd name="adj1" fmla="val 18990573"/>
                <a:gd name="adj2" fmla="val 4144699"/>
              </a:avLst>
            </a:prstGeom>
            <a:ln w="3810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1" name="Conexão Reta Unidirecional 20">
              <a:extLst>
                <a:ext uri="{FF2B5EF4-FFF2-40B4-BE49-F238E27FC236}">
                  <a16:creationId xmlns:a16="http://schemas.microsoft.com/office/drawing/2014/main" id="{B80724A9-3979-4B89-C490-A783691FEAFA}"/>
                </a:ext>
              </a:extLst>
            </p:cNvPr>
            <p:cNvCxnSpPr/>
            <p:nvPr/>
          </p:nvCxnSpPr>
          <p:spPr>
            <a:xfrm>
              <a:off x="5868144" y="2196707"/>
              <a:ext cx="1483943" cy="1542415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xão Reta Unidirecional 21">
              <a:extLst>
                <a:ext uri="{FF2B5EF4-FFF2-40B4-BE49-F238E27FC236}">
                  <a16:creationId xmlns:a16="http://schemas.microsoft.com/office/drawing/2014/main" id="{D6A16F7C-FA8B-871D-6167-BFBEFB747E65}"/>
                </a:ext>
              </a:extLst>
            </p:cNvPr>
            <p:cNvCxnSpPr>
              <a:cxnSpLocks/>
            </p:cNvCxnSpPr>
            <p:nvPr/>
          </p:nvCxnSpPr>
          <p:spPr>
            <a:xfrm>
              <a:off x="5321409" y="2446109"/>
              <a:ext cx="151294" cy="2904748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xão Reta Unidirecional 23">
              <a:extLst>
                <a:ext uri="{FF2B5EF4-FFF2-40B4-BE49-F238E27FC236}">
                  <a16:creationId xmlns:a16="http://schemas.microsoft.com/office/drawing/2014/main" id="{E266268E-21ED-61C7-D7D8-AF6C4EF749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36196" y="2439911"/>
              <a:ext cx="1188922" cy="2616046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005FB7CB-6384-1DF3-1B1C-17BBE2D660DB}"/>
              </a:ext>
            </a:extLst>
          </p:cNvPr>
          <p:cNvGrpSpPr/>
          <p:nvPr/>
        </p:nvGrpSpPr>
        <p:grpSpPr>
          <a:xfrm>
            <a:off x="5079681" y="4475798"/>
            <a:ext cx="1478347" cy="1008842"/>
            <a:chOff x="5079681" y="4475798"/>
            <a:chExt cx="1478347" cy="1008842"/>
          </a:xfrm>
        </p:grpSpPr>
        <p:grpSp>
          <p:nvGrpSpPr>
            <p:cNvPr id="36" name="Agrupar 35">
              <a:extLst>
                <a:ext uri="{FF2B5EF4-FFF2-40B4-BE49-F238E27FC236}">
                  <a16:creationId xmlns:a16="http://schemas.microsoft.com/office/drawing/2014/main" id="{6C365603-7594-8105-DACB-6BFF2A1EE9F0}"/>
                </a:ext>
              </a:extLst>
            </p:cNvPr>
            <p:cNvGrpSpPr/>
            <p:nvPr/>
          </p:nvGrpSpPr>
          <p:grpSpPr>
            <a:xfrm>
              <a:off x="5079681" y="4946153"/>
              <a:ext cx="803711" cy="538487"/>
              <a:chOff x="1919042" y="4705350"/>
              <a:chExt cx="803711" cy="538487"/>
            </a:xfrm>
            <a:solidFill>
              <a:schemeClr val="bg2">
                <a:lumMod val="60000"/>
                <a:lumOff val="40000"/>
                <a:alpha val="46000"/>
              </a:schemeClr>
            </a:solidFill>
          </p:grpSpPr>
          <p:grpSp>
            <p:nvGrpSpPr>
              <p:cNvPr id="34" name="Agrupar 33">
                <a:extLst>
                  <a:ext uri="{FF2B5EF4-FFF2-40B4-BE49-F238E27FC236}">
                    <a16:creationId xmlns:a16="http://schemas.microsoft.com/office/drawing/2014/main" id="{13A49146-D34D-1B27-726A-4ADA02AF01A8}"/>
                  </a:ext>
                </a:extLst>
              </p:cNvPr>
              <p:cNvGrpSpPr/>
              <p:nvPr/>
            </p:nvGrpSpPr>
            <p:grpSpPr>
              <a:xfrm>
                <a:off x="1919042" y="5027813"/>
                <a:ext cx="803711" cy="216024"/>
                <a:chOff x="1919042" y="5027813"/>
                <a:chExt cx="803711" cy="216024"/>
              </a:xfrm>
              <a:grpFill/>
            </p:grpSpPr>
            <p:sp>
              <p:nvSpPr>
                <p:cNvPr id="31" name="Arco 30">
                  <a:extLst>
                    <a:ext uri="{FF2B5EF4-FFF2-40B4-BE49-F238E27FC236}">
                      <a16:creationId xmlns:a16="http://schemas.microsoft.com/office/drawing/2014/main" id="{771D4FFF-8B76-F6FA-C5FD-D5C533511169}"/>
                    </a:ext>
                  </a:extLst>
                </p:cNvPr>
                <p:cNvSpPr/>
                <p:nvPr/>
              </p:nvSpPr>
              <p:spPr>
                <a:xfrm rot="5400000">
                  <a:off x="2209878" y="4736977"/>
                  <a:ext cx="216024" cy="797696"/>
                </a:xfrm>
                <a:prstGeom prst="arc">
                  <a:avLst>
                    <a:gd name="adj1" fmla="val 16200000"/>
                    <a:gd name="adj2" fmla="val 5399643"/>
                  </a:avLst>
                </a:prstGeom>
                <a:grpFill/>
                <a:ln w="2857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2" name="Arco 31">
                  <a:extLst>
                    <a:ext uri="{FF2B5EF4-FFF2-40B4-BE49-F238E27FC236}">
                      <a16:creationId xmlns:a16="http://schemas.microsoft.com/office/drawing/2014/main" id="{C92E1641-5804-2221-D080-27888FCD761F}"/>
                    </a:ext>
                  </a:extLst>
                </p:cNvPr>
                <p:cNvSpPr/>
                <p:nvPr/>
              </p:nvSpPr>
              <p:spPr>
                <a:xfrm rot="16200000">
                  <a:off x="2215893" y="4736977"/>
                  <a:ext cx="216024" cy="797696"/>
                </a:xfrm>
                <a:prstGeom prst="arc">
                  <a:avLst>
                    <a:gd name="adj1" fmla="val 16200000"/>
                    <a:gd name="adj2" fmla="val 5399643"/>
                  </a:avLst>
                </a:prstGeom>
                <a:grpFill/>
                <a:ln w="28575">
                  <a:solidFill>
                    <a:schemeClr val="bg2">
                      <a:lumMod val="50000"/>
                    </a:schemeClr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35" name="Forma Livre 34">
                <a:extLst>
                  <a:ext uri="{FF2B5EF4-FFF2-40B4-BE49-F238E27FC236}">
                    <a16:creationId xmlns:a16="http://schemas.microsoft.com/office/drawing/2014/main" id="{CD7C6387-A171-326C-52DF-A5E23926103C}"/>
                  </a:ext>
                </a:extLst>
              </p:cNvPr>
              <p:cNvSpPr/>
              <p:nvPr/>
            </p:nvSpPr>
            <p:spPr>
              <a:xfrm>
                <a:off x="1924050" y="4705350"/>
                <a:ext cx="781050" cy="450850"/>
              </a:xfrm>
              <a:custGeom>
                <a:avLst/>
                <a:gdLst>
                  <a:gd name="connsiteX0" fmla="*/ 0 w 781050"/>
                  <a:gd name="connsiteY0" fmla="*/ 431800 h 450850"/>
                  <a:gd name="connsiteX1" fmla="*/ 12700 w 781050"/>
                  <a:gd name="connsiteY1" fmla="*/ 387350 h 450850"/>
                  <a:gd name="connsiteX2" fmla="*/ 19050 w 781050"/>
                  <a:gd name="connsiteY2" fmla="*/ 368300 h 450850"/>
                  <a:gd name="connsiteX3" fmla="*/ 44450 w 781050"/>
                  <a:gd name="connsiteY3" fmla="*/ 330200 h 450850"/>
                  <a:gd name="connsiteX4" fmla="*/ 57150 w 781050"/>
                  <a:gd name="connsiteY4" fmla="*/ 311150 h 450850"/>
                  <a:gd name="connsiteX5" fmla="*/ 76200 w 781050"/>
                  <a:gd name="connsiteY5" fmla="*/ 304800 h 450850"/>
                  <a:gd name="connsiteX6" fmla="*/ 114300 w 781050"/>
                  <a:gd name="connsiteY6" fmla="*/ 279400 h 450850"/>
                  <a:gd name="connsiteX7" fmla="*/ 133350 w 781050"/>
                  <a:gd name="connsiteY7" fmla="*/ 241300 h 450850"/>
                  <a:gd name="connsiteX8" fmla="*/ 120650 w 781050"/>
                  <a:gd name="connsiteY8" fmla="*/ 120650 h 450850"/>
                  <a:gd name="connsiteX9" fmla="*/ 127000 w 781050"/>
                  <a:gd name="connsiteY9" fmla="*/ 44450 h 450850"/>
                  <a:gd name="connsiteX10" fmla="*/ 133350 w 781050"/>
                  <a:gd name="connsiteY10" fmla="*/ 25400 h 450850"/>
                  <a:gd name="connsiteX11" fmla="*/ 171450 w 781050"/>
                  <a:gd name="connsiteY11" fmla="*/ 0 h 450850"/>
                  <a:gd name="connsiteX12" fmla="*/ 266700 w 781050"/>
                  <a:gd name="connsiteY12" fmla="*/ 6350 h 450850"/>
                  <a:gd name="connsiteX13" fmla="*/ 273050 w 781050"/>
                  <a:gd name="connsiteY13" fmla="*/ 25400 h 450850"/>
                  <a:gd name="connsiteX14" fmla="*/ 292100 w 781050"/>
                  <a:gd name="connsiteY14" fmla="*/ 38100 h 450850"/>
                  <a:gd name="connsiteX15" fmla="*/ 317500 w 781050"/>
                  <a:gd name="connsiteY15" fmla="*/ 76200 h 450850"/>
                  <a:gd name="connsiteX16" fmla="*/ 323850 w 781050"/>
                  <a:gd name="connsiteY16" fmla="*/ 95250 h 450850"/>
                  <a:gd name="connsiteX17" fmla="*/ 336550 w 781050"/>
                  <a:gd name="connsiteY17" fmla="*/ 114300 h 450850"/>
                  <a:gd name="connsiteX18" fmla="*/ 342900 w 781050"/>
                  <a:gd name="connsiteY18" fmla="*/ 133350 h 450850"/>
                  <a:gd name="connsiteX19" fmla="*/ 387350 w 781050"/>
                  <a:gd name="connsiteY19" fmla="*/ 184150 h 450850"/>
                  <a:gd name="connsiteX20" fmla="*/ 546100 w 781050"/>
                  <a:gd name="connsiteY20" fmla="*/ 184150 h 450850"/>
                  <a:gd name="connsiteX21" fmla="*/ 584200 w 781050"/>
                  <a:gd name="connsiteY21" fmla="*/ 209550 h 450850"/>
                  <a:gd name="connsiteX22" fmla="*/ 628650 w 781050"/>
                  <a:gd name="connsiteY22" fmla="*/ 222250 h 450850"/>
                  <a:gd name="connsiteX23" fmla="*/ 666750 w 781050"/>
                  <a:gd name="connsiteY23" fmla="*/ 247650 h 450850"/>
                  <a:gd name="connsiteX24" fmla="*/ 679450 w 781050"/>
                  <a:gd name="connsiteY24" fmla="*/ 266700 h 450850"/>
                  <a:gd name="connsiteX25" fmla="*/ 717550 w 781050"/>
                  <a:gd name="connsiteY25" fmla="*/ 298450 h 450850"/>
                  <a:gd name="connsiteX26" fmla="*/ 742950 w 781050"/>
                  <a:gd name="connsiteY26" fmla="*/ 336550 h 450850"/>
                  <a:gd name="connsiteX27" fmla="*/ 755650 w 781050"/>
                  <a:gd name="connsiteY27" fmla="*/ 355600 h 450850"/>
                  <a:gd name="connsiteX28" fmla="*/ 768350 w 781050"/>
                  <a:gd name="connsiteY28" fmla="*/ 393700 h 450850"/>
                  <a:gd name="connsiteX29" fmla="*/ 774700 w 781050"/>
                  <a:gd name="connsiteY29" fmla="*/ 412750 h 450850"/>
                  <a:gd name="connsiteX30" fmla="*/ 781050 w 781050"/>
                  <a:gd name="connsiteY30" fmla="*/ 431800 h 450850"/>
                  <a:gd name="connsiteX31" fmla="*/ 781050 w 781050"/>
                  <a:gd name="connsiteY31" fmla="*/ 450850 h 450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781050" h="450850">
                    <a:moveTo>
                      <a:pt x="0" y="431800"/>
                    </a:moveTo>
                    <a:cubicBezTo>
                      <a:pt x="4233" y="416983"/>
                      <a:pt x="8272" y="402110"/>
                      <a:pt x="12700" y="387350"/>
                    </a:cubicBezTo>
                    <a:cubicBezTo>
                      <a:pt x="14623" y="380939"/>
                      <a:pt x="15799" y="374151"/>
                      <a:pt x="19050" y="368300"/>
                    </a:cubicBezTo>
                    <a:cubicBezTo>
                      <a:pt x="26463" y="354957"/>
                      <a:pt x="35983" y="342900"/>
                      <a:pt x="44450" y="330200"/>
                    </a:cubicBezTo>
                    <a:cubicBezTo>
                      <a:pt x="48683" y="323850"/>
                      <a:pt x="49910" y="313563"/>
                      <a:pt x="57150" y="311150"/>
                    </a:cubicBezTo>
                    <a:cubicBezTo>
                      <a:pt x="63500" y="309033"/>
                      <a:pt x="70349" y="308051"/>
                      <a:pt x="76200" y="304800"/>
                    </a:cubicBezTo>
                    <a:cubicBezTo>
                      <a:pt x="89543" y="297387"/>
                      <a:pt x="114300" y="279400"/>
                      <a:pt x="114300" y="279400"/>
                    </a:cubicBezTo>
                    <a:cubicBezTo>
                      <a:pt x="120721" y="269768"/>
                      <a:pt x="133350" y="254445"/>
                      <a:pt x="133350" y="241300"/>
                    </a:cubicBezTo>
                    <a:cubicBezTo>
                      <a:pt x="133350" y="217615"/>
                      <a:pt x="124137" y="148547"/>
                      <a:pt x="120650" y="120650"/>
                    </a:cubicBezTo>
                    <a:cubicBezTo>
                      <a:pt x="122767" y="95250"/>
                      <a:pt x="123631" y="69714"/>
                      <a:pt x="127000" y="44450"/>
                    </a:cubicBezTo>
                    <a:cubicBezTo>
                      <a:pt x="127885" y="37815"/>
                      <a:pt x="128617" y="30133"/>
                      <a:pt x="133350" y="25400"/>
                    </a:cubicBezTo>
                    <a:cubicBezTo>
                      <a:pt x="144143" y="14607"/>
                      <a:pt x="171450" y="0"/>
                      <a:pt x="171450" y="0"/>
                    </a:cubicBezTo>
                    <a:cubicBezTo>
                      <a:pt x="203200" y="2117"/>
                      <a:pt x="235830" y="-1368"/>
                      <a:pt x="266700" y="6350"/>
                    </a:cubicBezTo>
                    <a:cubicBezTo>
                      <a:pt x="273194" y="7973"/>
                      <a:pt x="268869" y="20173"/>
                      <a:pt x="273050" y="25400"/>
                    </a:cubicBezTo>
                    <a:cubicBezTo>
                      <a:pt x="277818" y="31359"/>
                      <a:pt x="285750" y="33867"/>
                      <a:pt x="292100" y="38100"/>
                    </a:cubicBezTo>
                    <a:cubicBezTo>
                      <a:pt x="300567" y="50800"/>
                      <a:pt x="312673" y="61720"/>
                      <a:pt x="317500" y="76200"/>
                    </a:cubicBezTo>
                    <a:cubicBezTo>
                      <a:pt x="319617" y="82550"/>
                      <a:pt x="320857" y="89263"/>
                      <a:pt x="323850" y="95250"/>
                    </a:cubicBezTo>
                    <a:cubicBezTo>
                      <a:pt x="327263" y="102076"/>
                      <a:pt x="333137" y="107474"/>
                      <a:pt x="336550" y="114300"/>
                    </a:cubicBezTo>
                    <a:cubicBezTo>
                      <a:pt x="339543" y="120287"/>
                      <a:pt x="339649" y="127499"/>
                      <a:pt x="342900" y="133350"/>
                    </a:cubicBezTo>
                    <a:cubicBezTo>
                      <a:pt x="364689" y="172571"/>
                      <a:pt x="359522" y="165598"/>
                      <a:pt x="387350" y="184150"/>
                    </a:cubicBezTo>
                    <a:cubicBezTo>
                      <a:pt x="443032" y="178582"/>
                      <a:pt x="488683" y="170479"/>
                      <a:pt x="546100" y="184150"/>
                    </a:cubicBezTo>
                    <a:cubicBezTo>
                      <a:pt x="560948" y="187685"/>
                      <a:pt x="569392" y="205848"/>
                      <a:pt x="584200" y="209550"/>
                    </a:cubicBezTo>
                    <a:cubicBezTo>
                      <a:pt x="590179" y="211045"/>
                      <a:pt x="621197" y="218109"/>
                      <a:pt x="628650" y="222250"/>
                    </a:cubicBezTo>
                    <a:cubicBezTo>
                      <a:pt x="641993" y="229663"/>
                      <a:pt x="666750" y="247650"/>
                      <a:pt x="666750" y="247650"/>
                    </a:cubicBezTo>
                    <a:cubicBezTo>
                      <a:pt x="670983" y="254000"/>
                      <a:pt x="674564" y="260837"/>
                      <a:pt x="679450" y="266700"/>
                    </a:cubicBezTo>
                    <a:cubicBezTo>
                      <a:pt x="694729" y="285035"/>
                      <a:pt x="698819" y="285963"/>
                      <a:pt x="717550" y="298450"/>
                    </a:cubicBezTo>
                    <a:lnTo>
                      <a:pt x="742950" y="336550"/>
                    </a:lnTo>
                    <a:cubicBezTo>
                      <a:pt x="747183" y="342900"/>
                      <a:pt x="753237" y="348360"/>
                      <a:pt x="755650" y="355600"/>
                    </a:cubicBezTo>
                    <a:lnTo>
                      <a:pt x="768350" y="393700"/>
                    </a:lnTo>
                    <a:lnTo>
                      <a:pt x="774700" y="412750"/>
                    </a:lnTo>
                    <a:cubicBezTo>
                      <a:pt x="776817" y="419100"/>
                      <a:pt x="781050" y="425107"/>
                      <a:pt x="781050" y="431800"/>
                    </a:cubicBezTo>
                    <a:lnTo>
                      <a:pt x="781050" y="450850"/>
                    </a:lnTo>
                  </a:path>
                </a:pathLst>
              </a:custGeom>
              <a:grpFill/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7" name="Text Box 28">
              <a:extLst>
                <a:ext uri="{FF2B5EF4-FFF2-40B4-BE49-F238E27FC236}">
                  <a16:creationId xmlns:a16="http://schemas.microsoft.com/office/drawing/2014/main" id="{ACFACDA8-2FCA-E9E4-1F3D-D4550E311E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74099" y="4475798"/>
              <a:ext cx="883929" cy="755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400" dirty="0">
                  <a:latin typeface="Calibri" pitchFamily="34" charset="0"/>
                </a:rPr>
                <a:t>BRDF: </a:t>
              </a:r>
              <a:r>
                <a:rPr lang="pt-PT" sz="1200" dirty="0" err="1">
                  <a:latin typeface="Calibri" pitchFamily="34" charset="0"/>
                </a:rPr>
                <a:t>interacção</a:t>
              </a:r>
              <a:r>
                <a:rPr lang="pt-PT" sz="1200" dirty="0">
                  <a:latin typeface="Calibri" pitchFamily="34" charset="0"/>
                </a:rPr>
                <a:t> luz / material</a:t>
              </a:r>
              <a:endParaRPr lang="en-GB" sz="1400" dirty="0">
                <a:latin typeface="Calibri" pitchFamily="34" charset="0"/>
              </a:endParaRPr>
            </a:p>
          </p:txBody>
        </p:sp>
      </p:grpSp>
      <p:grpSp>
        <p:nvGrpSpPr>
          <p:cNvPr id="63" name="Agrupar 62">
            <a:extLst>
              <a:ext uri="{FF2B5EF4-FFF2-40B4-BE49-F238E27FC236}">
                <a16:creationId xmlns:a16="http://schemas.microsoft.com/office/drawing/2014/main" id="{5695CB62-5210-2AAE-6FC6-CB5E86BA24A5}"/>
              </a:ext>
            </a:extLst>
          </p:cNvPr>
          <p:cNvGrpSpPr/>
          <p:nvPr/>
        </p:nvGrpSpPr>
        <p:grpSpPr>
          <a:xfrm>
            <a:off x="1938555" y="2039766"/>
            <a:ext cx="6430320" cy="6048000"/>
            <a:chOff x="1938555" y="2039766"/>
            <a:chExt cx="6430320" cy="6048000"/>
          </a:xfrm>
        </p:grpSpPr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C53EAE05-A151-90F6-CCD8-1526E19B5A0E}"/>
                </a:ext>
              </a:extLst>
            </p:cNvPr>
            <p:cNvGrpSpPr/>
            <p:nvPr/>
          </p:nvGrpSpPr>
          <p:grpSpPr>
            <a:xfrm>
              <a:off x="1953459" y="2039766"/>
              <a:ext cx="6415416" cy="6048000"/>
              <a:chOff x="1953459" y="2039766"/>
              <a:chExt cx="6415416" cy="6048000"/>
            </a:xfrm>
          </p:grpSpPr>
          <p:sp>
            <p:nvSpPr>
              <p:cNvPr id="39" name="Duplo Semicírculo 38">
                <a:extLst>
                  <a:ext uri="{FF2B5EF4-FFF2-40B4-BE49-F238E27FC236}">
                    <a16:creationId xmlns:a16="http://schemas.microsoft.com/office/drawing/2014/main" id="{B047B5A6-F575-9927-A286-363DF0788133}"/>
                  </a:ext>
                </a:extLst>
              </p:cNvPr>
              <p:cNvSpPr/>
              <p:nvPr/>
            </p:nvSpPr>
            <p:spPr>
              <a:xfrm>
                <a:off x="4979585" y="4997764"/>
                <a:ext cx="864000" cy="900000"/>
              </a:xfrm>
              <a:prstGeom prst="blockArc">
                <a:avLst>
                  <a:gd name="adj1" fmla="val 10800000"/>
                  <a:gd name="adj2" fmla="val 21585391"/>
                  <a:gd name="adj3" fmla="val 0"/>
                </a:avLst>
              </a:prstGeom>
              <a:ln w="38100">
                <a:solidFill>
                  <a:srgbClr val="FFC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Duplo Semicírculo 39">
                <a:extLst>
                  <a:ext uri="{FF2B5EF4-FFF2-40B4-BE49-F238E27FC236}">
                    <a16:creationId xmlns:a16="http://schemas.microsoft.com/office/drawing/2014/main" id="{A93EB600-CBE2-99DF-8128-E0E5FDEC2D6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98273" y="3989663"/>
                <a:ext cx="2634903" cy="2484000"/>
              </a:xfrm>
              <a:prstGeom prst="blockArc">
                <a:avLst>
                  <a:gd name="adj1" fmla="val 10800000"/>
                  <a:gd name="adj2" fmla="val 21585391"/>
                  <a:gd name="adj3" fmla="val 0"/>
                </a:avLst>
              </a:prstGeom>
              <a:ln w="38100">
                <a:solidFill>
                  <a:srgbClr val="FFC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Duplo Semicírculo 40">
                <a:extLst>
                  <a:ext uri="{FF2B5EF4-FFF2-40B4-BE49-F238E27FC236}">
                    <a16:creationId xmlns:a16="http://schemas.microsoft.com/office/drawing/2014/main" id="{C49CAA01-C3C7-6376-1637-E1B910F3D51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973972" y="3043868"/>
                <a:ext cx="4658814" cy="4392000"/>
              </a:xfrm>
              <a:prstGeom prst="blockArc">
                <a:avLst>
                  <a:gd name="adj1" fmla="val 10800000"/>
                  <a:gd name="adj2" fmla="val 19893323"/>
                  <a:gd name="adj3" fmla="val 0"/>
                </a:avLst>
              </a:prstGeom>
              <a:ln w="38100">
                <a:solidFill>
                  <a:srgbClr val="FFC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Duplo Semicírculo 41">
                <a:extLst>
                  <a:ext uri="{FF2B5EF4-FFF2-40B4-BE49-F238E27FC236}">
                    <a16:creationId xmlns:a16="http://schemas.microsoft.com/office/drawing/2014/main" id="{0C18C64F-CD18-51C8-C31B-0E610A15032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53459" y="2039766"/>
                <a:ext cx="6415416" cy="6048000"/>
              </a:xfrm>
              <a:prstGeom prst="blockArc">
                <a:avLst>
                  <a:gd name="adj1" fmla="val 10800000"/>
                  <a:gd name="adj2" fmla="val 19562752"/>
                  <a:gd name="adj3" fmla="val 0"/>
                </a:avLst>
              </a:prstGeom>
              <a:ln w="38100">
                <a:solidFill>
                  <a:srgbClr val="FFC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45" name="Conexão Reta Unidirecional 44">
              <a:extLst>
                <a:ext uri="{FF2B5EF4-FFF2-40B4-BE49-F238E27FC236}">
                  <a16:creationId xmlns:a16="http://schemas.microsoft.com/office/drawing/2014/main" id="{A3564098-E4BD-7A54-86F6-8F60285D5A9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38555" y="4841086"/>
              <a:ext cx="3382553" cy="455876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xão Reta Unidirecional 49">
              <a:extLst>
                <a:ext uri="{FF2B5EF4-FFF2-40B4-BE49-F238E27FC236}">
                  <a16:creationId xmlns:a16="http://schemas.microsoft.com/office/drawing/2014/main" id="{EB866587-EEEE-2D7C-D010-842AD0F02C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39708" y="3053481"/>
              <a:ext cx="2657348" cy="2170243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xão Reta Unidirecional 53">
              <a:extLst>
                <a:ext uri="{FF2B5EF4-FFF2-40B4-BE49-F238E27FC236}">
                  <a16:creationId xmlns:a16="http://schemas.microsoft.com/office/drawing/2014/main" id="{6C5D4E13-7B2E-7309-584B-981CE12F0B5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25580" y="2151656"/>
              <a:ext cx="1301495" cy="3123679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xão Reta Unidirecional 56">
              <a:extLst>
                <a:ext uri="{FF2B5EF4-FFF2-40B4-BE49-F238E27FC236}">
                  <a16:creationId xmlns:a16="http://schemas.microsoft.com/office/drawing/2014/main" id="{29E7B670-E1D8-9C94-B600-9A516AA68B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13634" y="2245953"/>
              <a:ext cx="722126" cy="3029382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xão Reta Unidirecional 59">
              <a:extLst>
                <a:ext uri="{FF2B5EF4-FFF2-40B4-BE49-F238E27FC236}">
                  <a16:creationId xmlns:a16="http://schemas.microsoft.com/office/drawing/2014/main" id="{EA8E8EFA-89DA-FB97-EE9E-FF40A2783AB4}"/>
                </a:ext>
              </a:extLst>
            </p:cNvPr>
            <p:cNvCxnSpPr>
              <a:cxnSpLocks/>
              <a:endCxn id="18" idx="2"/>
            </p:cNvCxnSpPr>
            <p:nvPr/>
          </p:nvCxnSpPr>
          <p:spPr>
            <a:xfrm flipV="1">
              <a:off x="5662177" y="4205349"/>
              <a:ext cx="1689910" cy="1180878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626" name="Agrupar 26625">
            <a:extLst>
              <a:ext uri="{FF2B5EF4-FFF2-40B4-BE49-F238E27FC236}">
                <a16:creationId xmlns:a16="http://schemas.microsoft.com/office/drawing/2014/main" id="{56C89DFB-2B01-6AA0-F869-BE9CA58752F8}"/>
              </a:ext>
            </a:extLst>
          </p:cNvPr>
          <p:cNvGrpSpPr/>
          <p:nvPr/>
        </p:nvGrpSpPr>
        <p:grpSpPr>
          <a:xfrm>
            <a:off x="869022" y="2960035"/>
            <a:ext cx="2034861" cy="955865"/>
            <a:chOff x="869022" y="2960035"/>
            <a:chExt cx="2034861" cy="955865"/>
          </a:xfrm>
        </p:grpSpPr>
        <p:sp>
          <p:nvSpPr>
            <p:cNvPr id="26624" name="Oval 26623">
              <a:extLst>
                <a:ext uri="{FF2B5EF4-FFF2-40B4-BE49-F238E27FC236}">
                  <a16:creationId xmlns:a16="http://schemas.microsoft.com/office/drawing/2014/main" id="{627EDA41-DFE8-01A2-E801-54FE2C895904}"/>
                </a:ext>
              </a:extLst>
            </p:cNvPr>
            <p:cNvSpPr/>
            <p:nvPr/>
          </p:nvSpPr>
          <p:spPr>
            <a:xfrm rot="2055939">
              <a:off x="2675221" y="2960035"/>
              <a:ext cx="228662" cy="155671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625" name="CaixaDeTexto 26624">
              <a:extLst>
                <a:ext uri="{FF2B5EF4-FFF2-40B4-BE49-F238E27FC236}">
                  <a16:creationId xmlns:a16="http://schemas.microsoft.com/office/drawing/2014/main" id="{74A15457-5689-39C0-9AEC-67DA10E4853A}"/>
                </a:ext>
              </a:extLst>
            </p:cNvPr>
            <p:cNvSpPr txBox="1"/>
            <p:nvPr/>
          </p:nvSpPr>
          <p:spPr>
            <a:xfrm>
              <a:off x="869022" y="3392680"/>
              <a:ext cx="9925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Iluminação</a:t>
              </a:r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GB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Directa</a:t>
              </a:r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0" name="Agrupar 29">
            <a:extLst>
              <a:ext uri="{FF2B5EF4-FFF2-40B4-BE49-F238E27FC236}">
                <a16:creationId xmlns:a16="http://schemas.microsoft.com/office/drawing/2014/main" id="{BDCED5DC-ADA5-DB8D-88C8-A63DF3E6C34A}"/>
              </a:ext>
            </a:extLst>
          </p:cNvPr>
          <p:cNvGrpSpPr/>
          <p:nvPr/>
        </p:nvGrpSpPr>
        <p:grpSpPr>
          <a:xfrm>
            <a:off x="2825376" y="2439911"/>
            <a:ext cx="2647327" cy="2910946"/>
            <a:chOff x="2825376" y="2439911"/>
            <a:chExt cx="2647327" cy="2910946"/>
          </a:xfrm>
        </p:grpSpPr>
        <p:cxnSp>
          <p:nvCxnSpPr>
            <p:cNvPr id="20" name="Conexão Reta Unidirecional 19">
              <a:extLst>
                <a:ext uri="{FF2B5EF4-FFF2-40B4-BE49-F238E27FC236}">
                  <a16:creationId xmlns:a16="http://schemas.microsoft.com/office/drawing/2014/main" id="{D16371D3-9B32-EAC7-B8FB-64C4D51C37E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25376" y="3128874"/>
              <a:ext cx="2647327" cy="220055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xão Reta Unidirecional 24">
              <a:extLst>
                <a:ext uri="{FF2B5EF4-FFF2-40B4-BE49-F238E27FC236}">
                  <a16:creationId xmlns:a16="http://schemas.microsoft.com/office/drawing/2014/main" id="{43CF2F79-D6B2-553E-D1A8-2C0033B49C61}"/>
                </a:ext>
              </a:extLst>
            </p:cNvPr>
            <p:cNvCxnSpPr>
              <a:cxnSpLocks/>
            </p:cNvCxnSpPr>
            <p:nvPr/>
          </p:nvCxnSpPr>
          <p:spPr>
            <a:xfrm>
              <a:off x="5321108" y="2439911"/>
              <a:ext cx="151595" cy="29109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Título 1"/>
          <p:cNvSpPr>
            <a:spLocks noGrp="1"/>
          </p:cNvSpPr>
          <p:nvPr>
            <p:ph type="title"/>
          </p:nvPr>
        </p:nvSpPr>
        <p:spPr>
          <a:xfrm>
            <a:off x="2454274" y="333375"/>
            <a:ext cx="6353175" cy="755650"/>
          </a:xfrm>
        </p:spPr>
        <p:txBody>
          <a:bodyPr/>
          <a:lstStyle/>
          <a:p>
            <a:pPr eaLnBrk="1" hangingPunct="1"/>
            <a:r>
              <a:rPr lang="pt-PT" i="1" dirty="0" err="1"/>
              <a:t>The</a:t>
            </a:r>
            <a:r>
              <a:rPr lang="pt-PT" i="1" dirty="0"/>
              <a:t> 3D </a:t>
            </a:r>
            <a:r>
              <a:rPr lang="pt-PT" i="1" dirty="0" err="1"/>
              <a:t>Rendering</a:t>
            </a:r>
            <a:r>
              <a:rPr lang="pt-PT" i="1" dirty="0"/>
              <a:t> </a:t>
            </a:r>
            <a:r>
              <a:rPr lang="pt-PT" i="1" dirty="0" err="1"/>
              <a:t>Problem</a:t>
            </a:r>
            <a:endParaRPr lang="pt-PT" i="1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26630" name="Marcador de Posição do Número do Diapositivo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320B086-C92C-4029-9942-FD96D7BDC22F}" type="slidenum">
              <a:rPr lang="pt-PT" smtClean="0"/>
              <a:pPr>
                <a:defRPr/>
              </a:pPr>
              <a:t>4</a:t>
            </a:fld>
            <a:endParaRPr lang="pt-PT"/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888A5BFC-483D-07D2-04A2-041190468007}"/>
              </a:ext>
            </a:extLst>
          </p:cNvPr>
          <p:cNvGrpSpPr/>
          <p:nvPr/>
        </p:nvGrpSpPr>
        <p:grpSpPr>
          <a:xfrm>
            <a:off x="71500" y="1644452"/>
            <a:ext cx="3189226" cy="2051050"/>
            <a:chOff x="71500" y="1644452"/>
            <a:chExt cx="3189226" cy="2051050"/>
          </a:xfrm>
        </p:grpSpPr>
        <p:grpSp>
          <p:nvGrpSpPr>
            <p:cNvPr id="2" name="Grupo 35"/>
            <p:cNvGrpSpPr>
              <a:grpSpLocks/>
            </p:cNvGrpSpPr>
            <p:nvPr/>
          </p:nvGrpSpPr>
          <p:grpSpPr bwMode="auto">
            <a:xfrm>
              <a:off x="738188" y="1644452"/>
              <a:ext cx="2522538" cy="2051050"/>
              <a:chOff x="1117601" y="2062164"/>
              <a:chExt cx="2522538" cy="2051049"/>
            </a:xfrm>
          </p:grpSpPr>
          <p:grpSp>
            <p:nvGrpSpPr>
              <p:cNvPr id="3" name="Grupo 34"/>
              <p:cNvGrpSpPr>
                <a:grpSpLocks/>
              </p:cNvGrpSpPr>
              <p:nvPr/>
            </p:nvGrpSpPr>
            <p:grpSpPr bwMode="auto">
              <a:xfrm>
                <a:off x="1117601" y="2320925"/>
                <a:ext cx="2522538" cy="1792288"/>
                <a:chOff x="1117601" y="2320925"/>
                <a:chExt cx="2522538" cy="1792288"/>
              </a:xfrm>
            </p:grpSpPr>
            <p:sp>
              <p:nvSpPr>
                <p:cNvPr id="26655" name="Rectangle 7"/>
                <p:cNvSpPr>
                  <a:spLocks noChangeArrowheads="1"/>
                </p:cNvSpPr>
                <p:nvPr/>
              </p:nvSpPr>
              <p:spPr bwMode="auto">
                <a:xfrm rot="2632425">
                  <a:off x="2112963" y="2586038"/>
                  <a:ext cx="1257300" cy="1319212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56" name="Line 14"/>
                <p:cNvSpPr>
                  <a:spLocks noChangeShapeType="1"/>
                </p:cNvSpPr>
                <p:nvPr/>
              </p:nvSpPr>
              <p:spPr bwMode="auto">
                <a:xfrm flipH="1">
                  <a:off x="2046288" y="2586038"/>
                  <a:ext cx="930275" cy="928687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57" name="Line 15"/>
                <p:cNvSpPr>
                  <a:spLocks noChangeShapeType="1"/>
                </p:cNvSpPr>
                <p:nvPr/>
              </p:nvSpPr>
              <p:spPr bwMode="auto">
                <a:xfrm flipH="1">
                  <a:off x="2246313" y="2784475"/>
                  <a:ext cx="928688" cy="930275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58" name="Line 16"/>
                <p:cNvSpPr>
                  <a:spLocks noChangeShapeType="1"/>
                </p:cNvSpPr>
                <p:nvPr/>
              </p:nvSpPr>
              <p:spPr bwMode="auto">
                <a:xfrm flipH="1">
                  <a:off x="2511426" y="2982913"/>
                  <a:ext cx="930275" cy="930275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59" name="Line 17"/>
                <p:cNvSpPr>
                  <a:spLocks noChangeShapeType="1"/>
                </p:cNvSpPr>
                <p:nvPr/>
              </p:nvSpPr>
              <p:spPr bwMode="auto">
                <a:xfrm>
                  <a:off x="2511426" y="2586038"/>
                  <a:ext cx="863600" cy="86201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0" name="Line 18"/>
                <p:cNvSpPr>
                  <a:spLocks noChangeShapeType="1"/>
                </p:cNvSpPr>
                <p:nvPr/>
              </p:nvSpPr>
              <p:spPr bwMode="auto">
                <a:xfrm>
                  <a:off x="2311401" y="2784475"/>
                  <a:ext cx="865188" cy="86360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1" name="Line 19"/>
                <p:cNvSpPr>
                  <a:spLocks noChangeShapeType="1"/>
                </p:cNvSpPr>
                <p:nvPr/>
              </p:nvSpPr>
              <p:spPr bwMode="auto">
                <a:xfrm>
                  <a:off x="2046288" y="3049588"/>
                  <a:ext cx="866775" cy="86360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2" name="Line 22"/>
                <p:cNvSpPr>
                  <a:spLocks noChangeShapeType="1"/>
                </p:cNvSpPr>
                <p:nvPr/>
              </p:nvSpPr>
              <p:spPr bwMode="auto">
                <a:xfrm flipV="1">
                  <a:off x="1117601" y="2320925"/>
                  <a:ext cx="1660525" cy="39846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3" name="Line 23"/>
                <p:cNvSpPr>
                  <a:spLocks noChangeShapeType="1"/>
                </p:cNvSpPr>
                <p:nvPr/>
              </p:nvSpPr>
              <p:spPr bwMode="auto">
                <a:xfrm>
                  <a:off x="1117601" y="2719388"/>
                  <a:ext cx="730250" cy="59690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4" name="Line 24"/>
                <p:cNvSpPr>
                  <a:spLocks noChangeShapeType="1"/>
                </p:cNvSpPr>
                <p:nvPr/>
              </p:nvSpPr>
              <p:spPr bwMode="auto">
                <a:xfrm>
                  <a:off x="1117601" y="2719388"/>
                  <a:ext cx="1592263" cy="1393825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  <p:sp>
              <p:nvSpPr>
                <p:cNvPr id="26665" name="Line 25"/>
                <p:cNvSpPr>
                  <a:spLocks noChangeShapeType="1"/>
                </p:cNvSpPr>
                <p:nvPr/>
              </p:nvSpPr>
              <p:spPr bwMode="auto">
                <a:xfrm>
                  <a:off x="1117601" y="2719388"/>
                  <a:ext cx="2522538" cy="46355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pt-PT"/>
                </a:p>
              </p:txBody>
            </p:sp>
          </p:grpSp>
          <p:sp>
            <p:nvSpPr>
              <p:cNvPr id="26654" name="Text Box 28"/>
              <p:cNvSpPr txBox="1">
                <a:spLocks noChangeArrowheads="1"/>
              </p:cNvSpPr>
              <p:nvPr/>
            </p:nvSpPr>
            <p:spPr bwMode="auto">
              <a:xfrm>
                <a:off x="2198655" y="2062164"/>
                <a:ext cx="1314468" cy="2714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18000" tIns="10800" rIns="18000" bIns="0"/>
              <a:lstStyle/>
              <a:p>
                <a:r>
                  <a:rPr lang="pt-PT" sz="1400" dirty="0">
                    <a:latin typeface="Calibri" pitchFamily="34" charset="0"/>
                  </a:rPr>
                  <a:t>Plano da imagem</a:t>
                </a:r>
                <a:endParaRPr lang="en-GB" sz="1400" dirty="0">
                  <a:latin typeface="Calibri" pitchFamily="34" charset="0"/>
                </a:endParaRPr>
              </a:p>
            </p:txBody>
          </p:sp>
        </p:grpSp>
        <p:grpSp>
          <p:nvGrpSpPr>
            <p:cNvPr id="6" name="Grupo 33"/>
            <p:cNvGrpSpPr>
              <a:grpSpLocks/>
            </p:cNvGrpSpPr>
            <p:nvPr/>
          </p:nvGrpSpPr>
          <p:grpSpPr bwMode="auto">
            <a:xfrm>
              <a:off x="71500" y="1880828"/>
              <a:ext cx="895350" cy="474663"/>
              <a:chOff x="628596" y="2370123"/>
              <a:chExt cx="895309" cy="474669"/>
            </a:xfrm>
          </p:grpSpPr>
          <p:sp>
            <p:nvSpPr>
              <p:cNvPr id="33" name="Sorriso 32"/>
              <p:cNvSpPr/>
              <p:nvPr/>
            </p:nvSpPr>
            <p:spPr>
              <a:xfrm>
                <a:off x="957194" y="2625714"/>
                <a:ext cx="219065" cy="219078"/>
              </a:xfrm>
              <a:prstGeom prst="smileyFace">
                <a:avLst/>
              </a:prstGeom>
              <a:solidFill>
                <a:srgbClr val="FFC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pt-PT"/>
              </a:p>
            </p:txBody>
          </p:sp>
          <p:sp>
            <p:nvSpPr>
              <p:cNvPr id="26650" name="Text Box 27"/>
              <p:cNvSpPr txBox="1">
                <a:spLocks noChangeArrowheads="1"/>
              </p:cNvSpPr>
              <p:nvPr/>
            </p:nvSpPr>
            <p:spPr bwMode="auto">
              <a:xfrm>
                <a:off x="628596" y="2370123"/>
                <a:ext cx="895309" cy="3317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18000" tIns="10800" rIns="18000" bIns="0"/>
              <a:lstStyle/>
              <a:p>
                <a:pPr algn="ctr"/>
                <a:r>
                  <a:rPr lang="pt-PT" sz="1400" dirty="0">
                    <a:latin typeface="Calibri" pitchFamily="34" charset="0"/>
                  </a:rPr>
                  <a:t>Câmara</a:t>
                </a:r>
                <a:endParaRPr lang="en-GB" sz="1400" dirty="0">
                  <a:latin typeface="Calibri" pitchFamily="34" charset="0"/>
                </a:endParaRPr>
              </a:p>
            </p:txBody>
          </p:sp>
        </p:grpSp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40398A5D-5159-EB24-61E6-1A7D985EC056}"/>
              </a:ext>
            </a:extLst>
          </p:cNvPr>
          <p:cNvGrpSpPr/>
          <p:nvPr/>
        </p:nvGrpSpPr>
        <p:grpSpPr>
          <a:xfrm>
            <a:off x="4572000" y="1624314"/>
            <a:ext cx="1602500" cy="651627"/>
            <a:chOff x="4568560" y="1614957"/>
            <a:chExt cx="1602500" cy="651627"/>
          </a:xfrm>
        </p:grpSpPr>
        <p:sp>
          <p:nvSpPr>
            <p:cNvPr id="26643" name="Text Box 28"/>
            <p:cNvSpPr txBox="1">
              <a:spLocks noChangeArrowheads="1"/>
            </p:cNvSpPr>
            <p:nvPr/>
          </p:nvSpPr>
          <p:spPr bwMode="auto">
            <a:xfrm>
              <a:off x="4856592" y="1614957"/>
              <a:ext cx="1314468" cy="25876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600" dirty="0">
                  <a:latin typeface="Calibri" pitchFamily="34" charset="0"/>
                </a:rPr>
                <a:t>Fonte de luz</a:t>
              </a:r>
              <a:endParaRPr lang="en-GB" sz="1600" dirty="0">
                <a:latin typeface="Calibri" pitchFamily="34" charset="0"/>
              </a:endParaRPr>
            </a:p>
          </p:txBody>
        </p:sp>
        <p:sp>
          <p:nvSpPr>
            <p:cNvPr id="13" name="AutoShape 10">
              <a:extLst>
                <a:ext uri="{FF2B5EF4-FFF2-40B4-BE49-F238E27FC236}">
                  <a16:creationId xmlns:a16="http://schemas.microsoft.com/office/drawing/2014/main" id="{E61AC1FA-153D-4A83-0094-3DF54FBAC0C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568560" y="1903213"/>
              <a:ext cx="1481667" cy="363371"/>
            </a:xfrm>
            <a:prstGeom prst="parallelogram">
              <a:avLst>
                <a:gd name="adj" fmla="val 117718"/>
              </a:avLst>
            </a:prstGeom>
            <a:solidFill>
              <a:srgbClr val="FFC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11DDE0D-EB12-3763-B881-E6EF4DE4734D}"/>
              </a:ext>
            </a:extLst>
          </p:cNvPr>
          <p:cNvGrpSpPr/>
          <p:nvPr/>
        </p:nvGrpSpPr>
        <p:grpSpPr>
          <a:xfrm>
            <a:off x="3311860" y="3681028"/>
            <a:ext cx="4880634" cy="2394493"/>
            <a:chOff x="3317875" y="3690581"/>
            <a:chExt cx="4880634" cy="2394493"/>
          </a:xfrm>
        </p:grpSpPr>
        <p:sp>
          <p:nvSpPr>
            <p:cNvPr id="17" name="AutoShape 10">
              <a:extLst>
                <a:ext uri="{FF2B5EF4-FFF2-40B4-BE49-F238E27FC236}">
                  <a16:creationId xmlns:a16="http://schemas.microsoft.com/office/drawing/2014/main" id="{1A1F1A02-8F8C-0ED5-5980-861515B98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7875" y="5111936"/>
              <a:ext cx="3983038" cy="840272"/>
            </a:xfrm>
            <a:prstGeom prst="parallelogram">
              <a:avLst>
                <a:gd name="adj" fmla="val 117718"/>
              </a:avLst>
            </a:prstGeom>
            <a:solidFill>
              <a:srgbClr val="00B05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8" name="AutoShape 11">
              <a:extLst>
                <a:ext uri="{FF2B5EF4-FFF2-40B4-BE49-F238E27FC236}">
                  <a16:creationId xmlns:a16="http://schemas.microsoft.com/office/drawing/2014/main" id="{12372A3C-B580-B039-7488-627DA1EA42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8102" y="3690581"/>
              <a:ext cx="840407" cy="838913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9" name="Text Box 28">
              <a:extLst>
                <a:ext uri="{FF2B5EF4-FFF2-40B4-BE49-F238E27FC236}">
                  <a16:creationId xmlns:a16="http://schemas.microsoft.com/office/drawing/2014/main" id="{14AF3E6B-716A-3F1E-8EBF-C6140AB76F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14580" y="5329424"/>
              <a:ext cx="883929" cy="755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400" dirty="0">
                  <a:latin typeface="Calibri" pitchFamily="34" charset="0"/>
                </a:rPr>
                <a:t>Geometria</a:t>
              </a:r>
            </a:p>
            <a:p>
              <a:pPr algn="ctr"/>
              <a:r>
                <a:rPr lang="pt-PT" sz="1400" dirty="0">
                  <a:latin typeface="Calibri" pitchFamily="34" charset="0"/>
                </a:rPr>
                <a:t>+</a:t>
              </a:r>
            </a:p>
            <a:p>
              <a:pPr algn="ctr"/>
              <a:r>
                <a:rPr lang="pt-PT" sz="1400" dirty="0">
                  <a:latin typeface="Calibri" pitchFamily="34" charset="0"/>
                </a:rPr>
                <a:t>Materiais</a:t>
              </a:r>
              <a:endParaRPr lang="en-GB" sz="1400" dirty="0">
                <a:latin typeface="Calibri" pitchFamily="34" charset="0"/>
              </a:endParaRP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636A4876-BFE9-DB34-6EDE-03C6B0171BBE}"/>
              </a:ext>
            </a:extLst>
          </p:cNvPr>
          <p:cNvGrpSpPr/>
          <p:nvPr/>
        </p:nvGrpSpPr>
        <p:grpSpPr>
          <a:xfrm>
            <a:off x="2943535" y="1317363"/>
            <a:ext cx="5580000" cy="4033494"/>
            <a:chOff x="2943535" y="1317363"/>
            <a:chExt cx="5580000" cy="4033494"/>
          </a:xfrm>
        </p:grpSpPr>
        <p:sp>
          <p:nvSpPr>
            <p:cNvPr id="9" name="Arco 8">
              <a:extLst>
                <a:ext uri="{FF2B5EF4-FFF2-40B4-BE49-F238E27FC236}">
                  <a16:creationId xmlns:a16="http://schemas.microsoft.com/office/drawing/2014/main" id="{1BC66B35-FEDE-CDEE-6D39-7B04CC617DC0}"/>
                </a:ext>
              </a:extLst>
            </p:cNvPr>
            <p:cNvSpPr/>
            <p:nvPr/>
          </p:nvSpPr>
          <p:spPr>
            <a:xfrm rot="4659161">
              <a:off x="4724882" y="925361"/>
              <a:ext cx="1440160" cy="2309292"/>
            </a:xfrm>
            <a:prstGeom prst="arc">
              <a:avLst>
                <a:gd name="adj1" fmla="val 17336085"/>
                <a:gd name="adj2" fmla="val 4144699"/>
              </a:avLst>
            </a:prstGeom>
            <a:ln w="3810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Arco 9">
              <a:extLst>
                <a:ext uri="{FF2B5EF4-FFF2-40B4-BE49-F238E27FC236}">
                  <a16:creationId xmlns:a16="http://schemas.microsoft.com/office/drawing/2014/main" id="{FFE5749F-2913-2E9A-F8B7-9128AC4D2FC0}"/>
                </a:ext>
              </a:extLst>
            </p:cNvPr>
            <p:cNvSpPr>
              <a:spLocks noChangeAspect="1"/>
            </p:cNvSpPr>
            <p:nvPr/>
          </p:nvSpPr>
          <p:spPr>
            <a:xfrm rot="4659161">
              <a:off x="4469180" y="639911"/>
              <a:ext cx="2245096" cy="3600000"/>
            </a:xfrm>
            <a:prstGeom prst="arc">
              <a:avLst>
                <a:gd name="adj1" fmla="val 17336085"/>
                <a:gd name="adj2" fmla="val 4144699"/>
              </a:avLst>
            </a:prstGeom>
            <a:ln w="3810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Arco 10">
              <a:extLst>
                <a:ext uri="{FF2B5EF4-FFF2-40B4-BE49-F238E27FC236}">
                  <a16:creationId xmlns:a16="http://schemas.microsoft.com/office/drawing/2014/main" id="{0FB824F2-5EA3-1581-0DA7-8F529AD056E9}"/>
                </a:ext>
              </a:extLst>
            </p:cNvPr>
            <p:cNvSpPr>
              <a:spLocks noChangeAspect="1"/>
            </p:cNvSpPr>
            <p:nvPr/>
          </p:nvSpPr>
          <p:spPr>
            <a:xfrm rot="4659161">
              <a:off x="4228881" y="719379"/>
              <a:ext cx="2851273" cy="4572000"/>
            </a:xfrm>
            <a:prstGeom prst="arc">
              <a:avLst>
                <a:gd name="adj1" fmla="val 17336085"/>
                <a:gd name="adj2" fmla="val 4144699"/>
              </a:avLst>
            </a:prstGeom>
            <a:ln w="3810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Arco 11">
              <a:extLst>
                <a:ext uri="{FF2B5EF4-FFF2-40B4-BE49-F238E27FC236}">
                  <a16:creationId xmlns:a16="http://schemas.microsoft.com/office/drawing/2014/main" id="{4C5A83B0-CB21-C9BA-B6FE-90080CAD3B77}"/>
                </a:ext>
              </a:extLst>
            </p:cNvPr>
            <p:cNvSpPr>
              <a:spLocks noChangeAspect="1"/>
            </p:cNvSpPr>
            <p:nvPr/>
          </p:nvSpPr>
          <p:spPr>
            <a:xfrm rot="4659161">
              <a:off x="3993584" y="800365"/>
              <a:ext cx="3479901" cy="5580000"/>
            </a:xfrm>
            <a:prstGeom prst="arc">
              <a:avLst>
                <a:gd name="adj1" fmla="val 18990573"/>
                <a:gd name="adj2" fmla="val 4144699"/>
              </a:avLst>
            </a:prstGeom>
            <a:ln w="3810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1" name="Conexão Reta Unidirecional 20">
              <a:extLst>
                <a:ext uri="{FF2B5EF4-FFF2-40B4-BE49-F238E27FC236}">
                  <a16:creationId xmlns:a16="http://schemas.microsoft.com/office/drawing/2014/main" id="{B80724A9-3979-4B89-C490-A783691FEAFA}"/>
                </a:ext>
              </a:extLst>
            </p:cNvPr>
            <p:cNvCxnSpPr>
              <a:cxnSpLocks/>
            </p:cNvCxnSpPr>
            <p:nvPr/>
          </p:nvCxnSpPr>
          <p:spPr>
            <a:xfrm>
              <a:off x="5868144" y="2196707"/>
              <a:ext cx="1426754" cy="1910065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xão Reta Unidirecional 21">
              <a:extLst>
                <a:ext uri="{FF2B5EF4-FFF2-40B4-BE49-F238E27FC236}">
                  <a16:creationId xmlns:a16="http://schemas.microsoft.com/office/drawing/2014/main" id="{D6A16F7C-FA8B-871D-6167-BFBEFB747E65}"/>
                </a:ext>
              </a:extLst>
            </p:cNvPr>
            <p:cNvCxnSpPr>
              <a:cxnSpLocks/>
            </p:cNvCxnSpPr>
            <p:nvPr/>
          </p:nvCxnSpPr>
          <p:spPr>
            <a:xfrm>
              <a:off x="5321409" y="2446109"/>
              <a:ext cx="151294" cy="2904748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xão Reta Unidirecional 23">
              <a:extLst>
                <a:ext uri="{FF2B5EF4-FFF2-40B4-BE49-F238E27FC236}">
                  <a16:creationId xmlns:a16="http://schemas.microsoft.com/office/drawing/2014/main" id="{E266268E-21ED-61C7-D7D8-AF6C4EF749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36196" y="2439911"/>
              <a:ext cx="1188922" cy="2616046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6C365603-7594-8105-DACB-6BFF2A1EE9F0}"/>
              </a:ext>
            </a:extLst>
          </p:cNvPr>
          <p:cNvGrpSpPr/>
          <p:nvPr/>
        </p:nvGrpSpPr>
        <p:grpSpPr>
          <a:xfrm>
            <a:off x="6055756" y="4797474"/>
            <a:ext cx="803711" cy="538487"/>
            <a:chOff x="1919042" y="4705350"/>
            <a:chExt cx="803711" cy="538487"/>
          </a:xfrm>
          <a:solidFill>
            <a:schemeClr val="bg2">
              <a:lumMod val="60000"/>
              <a:lumOff val="40000"/>
              <a:alpha val="46000"/>
            </a:schemeClr>
          </a:solidFill>
        </p:grpSpPr>
        <p:grpSp>
          <p:nvGrpSpPr>
            <p:cNvPr id="34" name="Agrupar 33">
              <a:extLst>
                <a:ext uri="{FF2B5EF4-FFF2-40B4-BE49-F238E27FC236}">
                  <a16:creationId xmlns:a16="http://schemas.microsoft.com/office/drawing/2014/main" id="{13A49146-D34D-1B27-726A-4ADA02AF01A8}"/>
                </a:ext>
              </a:extLst>
            </p:cNvPr>
            <p:cNvGrpSpPr/>
            <p:nvPr/>
          </p:nvGrpSpPr>
          <p:grpSpPr>
            <a:xfrm>
              <a:off x="1919042" y="5027813"/>
              <a:ext cx="803711" cy="216024"/>
              <a:chOff x="1919042" y="5027813"/>
              <a:chExt cx="803711" cy="216024"/>
            </a:xfrm>
            <a:grpFill/>
          </p:grpSpPr>
          <p:sp>
            <p:nvSpPr>
              <p:cNvPr id="31" name="Arco 30">
                <a:extLst>
                  <a:ext uri="{FF2B5EF4-FFF2-40B4-BE49-F238E27FC236}">
                    <a16:creationId xmlns:a16="http://schemas.microsoft.com/office/drawing/2014/main" id="{771D4FFF-8B76-F6FA-C5FD-D5C533511169}"/>
                  </a:ext>
                </a:extLst>
              </p:cNvPr>
              <p:cNvSpPr/>
              <p:nvPr/>
            </p:nvSpPr>
            <p:spPr>
              <a:xfrm rot="5400000">
                <a:off x="2209878" y="4736977"/>
                <a:ext cx="216024" cy="797696"/>
              </a:xfrm>
              <a:prstGeom prst="arc">
                <a:avLst>
                  <a:gd name="adj1" fmla="val 16200000"/>
                  <a:gd name="adj2" fmla="val 5399643"/>
                </a:avLst>
              </a:prstGeom>
              <a:grpFill/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Arco 31">
                <a:extLst>
                  <a:ext uri="{FF2B5EF4-FFF2-40B4-BE49-F238E27FC236}">
                    <a16:creationId xmlns:a16="http://schemas.microsoft.com/office/drawing/2014/main" id="{C92E1641-5804-2221-D080-27888FCD761F}"/>
                  </a:ext>
                </a:extLst>
              </p:cNvPr>
              <p:cNvSpPr/>
              <p:nvPr/>
            </p:nvSpPr>
            <p:spPr>
              <a:xfrm rot="16200000">
                <a:off x="2215893" y="4736977"/>
                <a:ext cx="216024" cy="797696"/>
              </a:xfrm>
              <a:prstGeom prst="arc">
                <a:avLst>
                  <a:gd name="adj1" fmla="val 16200000"/>
                  <a:gd name="adj2" fmla="val 5399643"/>
                </a:avLst>
              </a:prstGeom>
              <a:grpFill/>
              <a:ln w="28575">
                <a:solidFill>
                  <a:schemeClr val="bg2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5" name="Forma Livre 34">
              <a:extLst>
                <a:ext uri="{FF2B5EF4-FFF2-40B4-BE49-F238E27FC236}">
                  <a16:creationId xmlns:a16="http://schemas.microsoft.com/office/drawing/2014/main" id="{CD7C6387-A171-326C-52DF-A5E23926103C}"/>
                </a:ext>
              </a:extLst>
            </p:cNvPr>
            <p:cNvSpPr/>
            <p:nvPr/>
          </p:nvSpPr>
          <p:spPr>
            <a:xfrm>
              <a:off x="1924050" y="4705350"/>
              <a:ext cx="781050" cy="450850"/>
            </a:xfrm>
            <a:custGeom>
              <a:avLst/>
              <a:gdLst>
                <a:gd name="connsiteX0" fmla="*/ 0 w 781050"/>
                <a:gd name="connsiteY0" fmla="*/ 431800 h 450850"/>
                <a:gd name="connsiteX1" fmla="*/ 12700 w 781050"/>
                <a:gd name="connsiteY1" fmla="*/ 387350 h 450850"/>
                <a:gd name="connsiteX2" fmla="*/ 19050 w 781050"/>
                <a:gd name="connsiteY2" fmla="*/ 368300 h 450850"/>
                <a:gd name="connsiteX3" fmla="*/ 44450 w 781050"/>
                <a:gd name="connsiteY3" fmla="*/ 330200 h 450850"/>
                <a:gd name="connsiteX4" fmla="*/ 57150 w 781050"/>
                <a:gd name="connsiteY4" fmla="*/ 311150 h 450850"/>
                <a:gd name="connsiteX5" fmla="*/ 76200 w 781050"/>
                <a:gd name="connsiteY5" fmla="*/ 304800 h 450850"/>
                <a:gd name="connsiteX6" fmla="*/ 114300 w 781050"/>
                <a:gd name="connsiteY6" fmla="*/ 279400 h 450850"/>
                <a:gd name="connsiteX7" fmla="*/ 133350 w 781050"/>
                <a:gd name="connsiteY7" fmla="*/ 241300 h 450850"/>
                <a:gd name="connsiteX8" fmla="*/ 120650 w 781050"/>
                <a:gd name="connsiteY8" fmla="*/ 120650 h 450850"/>
                <a:gd name="connsiteX9" fmla="*/ 127000 w 781050"/>
                <a:gd name="connsiteY9" fmla="*/ 44450 h 450850"/>
                <a:gd name="connsiteX10" fmla="*/ 133350 w 781050"/>
                <a:gd name="connsiteY10" fmla="*/ 25400 h 450850"/>
                <a:gd name="connsiteX11" fmla="*/ 171450 w 781050"/>
                <a:gd name="connsiteY11" fmla="*/ 0 h 450850"/>
                <a:gd name="connsiteX12" fmla="*/ 266700 w 781050"/>
                <a:gd name="connsiteY12" fmla="*/ 6350 h 450850"/>
                <a:gd name="connsiteX13" fmla="*/ 273050 w 781050"/>
                <a:gd name="connsiteY13" fmla="*/ 25400 h 450850"/>
                <a:gd name="connsiteX14" fmla="*/ 292100 w 781050"/>
                <a:gd name="connsiteY14" fmla="*/ 38100 h 450850"/>
                <a:gd name="connsiteX15" fmla="*/ 317500 w 781050"/>
                <a:gd name="connsiteY15" fmla="*/ 76200 h 450850"/>
                <a:gd name="connsiteX16" fmla="*/ 323850 w 781050"/>
                <a:gd name="connsiteY16" fmla="*/ 95250 h 450850"/>
                <a:gd name="connsiteX17" fmla="*/ 336550 w 781050"/>
                <a:gd name="connsiteY17" fmla="*/ 114300 h 450850"/>
                <a:gd name="connsiteX18" fmla="*/ 342900 w 781050"/>
                <a:gd name="connsiteY18" fmla="*/ 133350 h 450850"/>
                <a:gd name="connsiteX19" fmla="*/ 387350 w 781050"/>
                <a:gd name="connsiteY19" fmla="*/ 184150 h 450850"/>
                <a:gd name="connsiteX20" fmla="*/ 546100 w 781050"/>
                <a:gd name="connsiteY20" fmla="*/ 184150 h 450850"/>
                <a:gd name="connsiteX21" fmla="*/ 584200 w 781050"/>
                <a:gd name="connsiteY21" fmla="*/ 209550 h 450850"/>
                <a:gd name="connsiteX22" fmla="*/ 628650 w 781050"/>
                <a:gd name="connsiteY22" fmla="*/ 222250 h 450850"/>
                <a:gd name="connsiteX23" fmla="*/ 666750 w 781050"/>
                <a:gd name="connsiteY23" fmla="*/ 247650 h 450850"/>
                <a:gd name="connsiteX24" fmla="*/ 679450 w 781050"/>
                <a:gd name="connsiteY24" fmla="*/ 266700 h 450850"/>
                <a:gd name="connsiteX25" fmla="*/ 717550 w 781050"/>
                <a:gd name="connsiteY25" fmla="*/ 298450 h 450850"/>
                <a:gd name="connsiteX26" fmla="*/ 742950 w 781050"/>
                <a:gd name="connsiteY26" fmla="*/ 336550 h 450850"/>
                <a:gd name="connsiteX27" fmla="*/ 755650 w 781050"/>
                <a:gd name="connsiteY27" fmla="*/ 355600 h 450850"/>
                <a:gd name="connsiteX28" fmla="*/ 768350 w 781050"/>
                <a:gd name="connsiteY28" fmla="*/ 393700 h 450850"/>
                <a:gd name="connsiteX29" fmla="*/ 774700 w 781050"/>
                <a:gd name="connsiteY29" fmla="*/ 412750 h 450850"/>
                <a:gd name="connsiteX30" fmla="*/ 781050 w 781050"/>
                <a:gd name="connsiteY30" fmla="*/ 431800 h 450850"/>
                <a:gd name="connsiteX31" fmla="*/ 781050 w 781050"/>
                <a:gd name="connsiteY31" fmla="*/ 450850 h 45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81050" h="450850">
                  <a:moveTo>
                    <a:pt x="0" y="431800"/>
                  </a:moveTo>
                  <a:cubicBezTo>
                    <a:pt x="4233" y="416983"/>
                    <a:pt x="8272" y="402110"/>
                    <a:pt x="12700" y="387350"/>
                  </a:cubicBezTo>
                  <a:cubicBezTo>
                    <a:pt x="14623" y="380939"/>
                    <a:pt x="15799" y="374151"/>
                    <a:pt x="19050" y="368300"/>
                  </a:cubicBezTo>
                  <a:cubicBezTo>
                    <a:pt x="26463" y="354957"/>
                    <a:pt x="35983" y="342900"/>
                    <a:pt x="44450" y="330200"/>
                  </a:cubicBezTo>
                  <a:cubicBezTo>
                    <a:pt x="48683" y="323850"/>
                    <a:pt x="49910" y="313563"/>
                    <a:pt x="57150" y="311150"/>
                  </a:cubicBezTo>
                  <a:cubicBezTo>
                    <a:pt x="63500" y="309033"/>
                    <a:pt x="70349" y="308051"/>
                    <a:pt x="76200" y="304800"/>
                  </a:cubicBezTo>
                  <a:cubicBezTo>
                    <a:pt x="89543" y="297387"/>
                    <a:pt x="114300" y="279400"/>
                    <a:pt x="114300" y="279400"/>
                  </a:cubicBezTo>
                  <a:cubicBezTo>
                    <a:pt x="120721" y="269768"/>
                    <a:pt x="133350" y="254445"/>
                    <a:pt x="133350" y="241300"/>
                  </a:cubicBezTo>
                  <a:cubicBezTo>
                    <a:pt x="133350" y="217615"/>
                    <a:pt x="124137" y="148547"/>
                    <a:pt x="120650" y="120650"/>
                  </a:cubicBezTo>
                  <a:cubicBezTo>
                    <a:pt x="122767" y="95250"/>
                    <a:pt x="123631" y="69714"/>
                    <a:pt x="127000" y="44450"/>
                  </a:cubicBezTo>
                  <a:cubicBezTo>
                    <a:pt x="127885" y="37815"/>
                    <a:pt x="128617" y="30133"/>
                    <a:pt x="133350" y="25400"/>
                  </a:cubicBezTo>
                  <a:cubicBezTo>
                    <a:pt x="144143" y="14607"/>
                    <a:pt x="171450" y="0"/>
                    <a:pt x="171450" y="0"/>
                  </a:cubicBezTo>
                  <a:cubicBezTo>
                    <a:pt x="203200" y="2117"/>
                    <a:pt x="235830" y="-1368"/>
                    <a:pt x="266700" y="6350"/>
                  </a:cubicBezTo>
                  <a:cubicBezTo>
                    <a:pt x="273194" y="7973"/>
                    <a:pt x="268869" y="20173"/>
                    <a:pt x="273050" y="25400"/>
                  </a:cubicBezTo>
                  <a:cubicBezTo>
                    <a:pt x="277818" y="31359"/>
                    <a:pt x="285750" y="33867"/>
                    <a:pt x="292100" y="38100"/>
                  </a:cubicBezTo>
                  <a:cubicBezTo>
                    <a:pt x="300567" y="50800"/>
                    <a:pt x="312673" y="61720"/>
                    <a:pt x="317500" y="76200"/>
                  </a:cubicBezTo>
                  <a:cubicBezTo>
                    <a:pt x="319617" y="82550"/>
                    <a:pt x="320857" y="89263"/>
                    <a:pt x="323850" y="95250"/>
                  </a:cubicBezTo>
                  <a:cubicBezTo>
                    <a:pt x="327263" y="102076"/>
                    <a:pt x="333137" y="107474"/>
                    <a:pt x="336550" y="114300"/>
                  </a:cubicBezTo>
                  <a:cubicBezTo>
                    <a:pt x="339543" y="120287"/>
                    <a:pt x="339649" y="127499"/>
                    <a:pt x="342900" y="133350"/>
                  </a:cubicBezTo>
                  <a:cubicBezTo>
                    <a:pt x="364689" y="172571"/>
                    <a:pt x="359522" y="165598"/>
                    <a:pt x="387350" y="184150"/>
                  </a:cubicBezTo>
                  <a:cubicBezTo>
                    <a:pt x="443032" y="178582"/>
                    <a:pt x="488683" y="170479"/>
                    <a:pt x="546100" y="184150"/>
                  </a:cubicBezTo>
                  <a:cubicBezTo>
                    <a:pt x="560948" y="187685"/>
                    <a:pt x="569392" y="205848"/>
                    <a:pt x="584200" y="209550"/>
                  </a:cubicBezTo>
                  <a:cubicBezTo>
                    <a:pt x="590179" y="211045"/>
                    <a:pt x="621197" y="218109"/>
                    <a:pt x="628650" y="222250"/>
                  </a:cubicBezTo>
                  <a:cubicBezTo>
                    <a:pt x="641993" y="229663"/>
                    <a:pt x="666750" y="247650"/>
                    <a:pt x="666750" y="247650"/>
                  </a:cubicBezTo>
                  <a:cubicBezTo>
                    <a:pt x="670983" y="254000"/>
                    <a:pt x="674564" y="260837"/>
                    <a:pt x="679450" y="266700"/>
                  </a:cubicBezTo>
                  <a:cubicBezTo>
                    <a:pt x="694729" y="285035"/>
                    <a:pt x="698819" y="285963"/>
                    <a:pt x="717550" y="298450"/>
                  </a:cubicBezTo>
                  <a:lnTo>
                    <a:pt x="742950" y="336550"/>
                  </a:lnTo>
                  <a:cubicBezTo>
                    <a:pt x="747183" y="342900"/>
                    <a:pt x="753237" y="348360"/>
                    <a:pt x="755650" y="355600"/>
                  </a:cubicBezTo>
                  <a:lnTo>
                    <a:pt x="768350" y="393700"/>
                  </a:lnTo>
                  <a:lnTo>
                    <a:pt x="774700" y="412750"/>
                  </a:lnTo>
                  <a:cubicBezTo>
                    <a:pt x="776817" y="419100"/>
                    <a:pt x="781050" y="425107"/>
                    <a:pt x="781050" y="431800"/>
                  </a:cubicBezTo>
                  <a:lnTo>
                    <a:pt x="781050" y="450850"/>
                  </a:lnTo>
                </a:path>
              </a:pathLst>
            </a:custGeom>
            <a:grpFill/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100AF8E2-8C7E-14A7-8ECC-2F55C0464D98}"/>
              </a:ext>
            </a:extLst>
          </p:cNvPr>
          <p:cNvGrpSpPr/>
          <p:nvPr/>
        </p:nvGrpSpPr>
        <p:grpSpPr>
          <a:xfrm>
            <a:off x="869022" y="2960035"/>
            <a:ext cx="2034861" cy="955865"/>
            <a:chOff x="869022" y="2960035"/>
            <a:chExt cx="2034861" cy="955865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DE7948D-4741-1064-EB34-173D59CCB51F}"/>
                </a:ext>
              </a:extLst>
            </p:cNvPr>
            <p:cNvSpPr/>
            <p:nvPr/>
          </p:nvSpPr>
          <p:spPr>
            <a:xfrm rot="2055939">
              <a:off x="2675221" y="2960035"/>
              <a:ext cx="228662" cy="155671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A4438A51-2BAA-ECCD-45B6-B86A5B00B827}"/>
                </a:ext>
              </a:extLst>
            </p:cNvPr>
            <p:cNvSpPr txBox="1"/>
            <p:nvPr/>
          </p:nvSpPr>
          <p:spPr>
            <a:xfrm>
              <a:off x="869022" y="3392680"/>
              <a:ext cx="9925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Iluminação</a:t>
              </a:r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GB" sz="1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Indirecta</a:t>
              </a:r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63" name="Agrupar 62">
            <a:extLst>
              <a:ext uri="{FF2B5EF4-FFF2-40B4-BE49-F238E27FC236}">
                <a16:creationId xmlns:a16="http://schemas.microsoft.com/office/drawing/2014/main" id="{5695CB62-5210-2AAE-6FC6-CB5E86BA24A5}"/>
              </a:ext>
            </a:extLst>
          </p:cNvPr>
          <p:cNvGrpSpPr/>
          <p:nvPr/>
        </p:nvGrpSpPr>
        <p:grpSpPr>
          <a:xfrm rot="16200000">
            <a:off x="5918231" y="2942778"/>
            <a:ext cx="2634903" cy="2484000"/>
            <a:chOff x="4098273" y="3989663"/>
            <a:chExt cx="2634903" cy="2484000"/>
          </a:xfrm>
        </p:grpSpPr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C53EAE05-A151-90F6-CCD8-1526E19B5A0E}"/>
                </a:ext>
              </a:extLst>
            </p:cNvPr>
            <p:cNvGrpSpPr/>
            <p:nvPr/>
          </p:nvGrpSpPr>
          <p:grpSpPr>
            <a:xfrm>
              <a:off x="4098273" y="3989663"/>
              <a:ext cx="2634903" cy="2484000"/>
              <a:chOff x="4098273" y="3989663"/>
              <a:chExt cx="2634903" cy="2484000"/>
            </a:xfrm>
          </p:grpSpPr>
          <p:sp>
            <p:nvSpPr>
              <p:cNvPr id="39" name="Duplo Semicírculo 38">
                <a:extLst>
                  <a:ext uri="{FF2B5EF4-FFF2-40B4-BE49-F238E27FC236}">
                    <a16:creationId xmlns:a16="http://schemas.microsoft.com/office/drawing/2014/main" id="{B047B5A6-F575-9927-A286-363DF0788133}"/>
                  </a:ext>
                </a:extLst>
              </p:cNvPr>
              <p:cNvSpPr/>
              <p:nvPr/>
            </p:nvSpPr>
            <p:spPr>
              <a:xfrm>
                <a:off x="4979585" y="4997764"/>
                <a:ext cx="864000" cy="900000"/>
              </a:xfrm>
              <a:prstGeom prst="blockArc">
                <a:avLst>
                  <a:gd name="adj1" fmla="val 12275500"/>
                  <a:gd name="adj2" fmla="val 21585391"/>
                  <a:gd name="adj3" fmla="val 0"/>
                </a:avLst>
              </a:prstGeom>
              <a:ln w="38100">
                <a:solidFill>
                  <a:srgbClr val="FFC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Duplo Semicírculo 39">
                <a:extLst>
                  <a:ext uri="{FF2B5EF4-FFF2-40B4-BE49-F238E27FC236}">
                    <a16:creationId xmlns:a16="http://schemas.microsoft.com/office/drawing/2014/main" id="{A93EB600-CBE2-99DF-8128-E0E5FDEC2D6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98273" y="3989663"/>
                <a:ext cx="2634903" cy="2484000"/>
              </a:xfrm>
              <a:prstGeom prst="blockArc">
                <a:avLst>
                  <a:gd name="adj1" fmla="val 13088037"/>
                  <a:gd name="adj2" fmla="val 21585391"/>
                  <a:gd name="adj3" fmla="val 0"/>
                </a:avLst>
              </a:prstGeom>
              <a:ln w="38100">
                <a:solidFill>
                  <a:srgbClr val="FFC000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50" name="Conexão Reta Unidirecional 49">
              <a:extLst>
                <a:ext uri="{FF2B5EF4-FFF2-40B4-BE49-F238E27FC236}">
                  <a16:creationId xmlns:a16="http://schemas.microsoft.com/office/drawing/2014/main" id="{EB866587-EEEE-2D7C-D010-842AD0F02C4D}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 rot="5400000" flipH="1">
              <a:off x="4506777" y="4333446"/>
              <a:ext cx="786842" cy="993718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xão Reta Unidirecional 53">
              <a:extLst>
                <a:ext uri="{FF2B5EF4-FFF2-40B4-BE49-F238E27FC236}">
                  <a16:creationId xmlns:a16="http://schemas.microsoft.com/office/drawing/2014/main" id="{6C5D4E13-7B2E-7309-584B-981CE12F0B58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4665896" y="4414156"/>
              <a:ext cx="1285673" cy="436687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xão Reta Unidirecional 56">
              <a:extLst>
                <a:ext uri="{FF2B5EF4-FFF2-40B4-BE49-F238E27FC236}">
                  <a16:creationId xmlns:a16="http://schemas.microsoft.com/office/drawing/2014/main" id="{29E7B670-E1D8-9C94-B600-9A516AA68BBB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5202151" y="4538788"/>
              <a:ext cx="1148030" cy="325064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xão Reta Unidirecional 59">
              <a:extLst>
                <a:ext uri="{FF2B5EF4-FFF2-40B4-BE49-F238E27FC236}">
                  <a16:creationId xmlns:a16="http://schemas.microsoft.com/office/drawing/2014/main" id="{EA8E8EFA-89DA-FB97-EE9E-FF40A2783AB4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5850651" y="4569156"/>
              <a:ext cx="628597" cy="1005546"/>
            </a:xfrm>
            <a:prstGeom prst="straightConnector1">
              <a:avLst/>
            </a:prstGeom>
            <a:ln w="38100">
              <a:solidFill>
                <a:srgbClr val="FFC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633" name="Agrupar 26632">
            <a:extLst>
              <a:ext uri="{FF2B5EF4-FFF2-40B4-BE49-F238E27FC236}">
                <a16:creationId xmlns:a16="http://schemas.microsoft.com/office/drawing/2014/main" id="{8CDD9161-3FE0-7C9B-A5E4-1509C1A86EDF}"/>
              </a:ext>
            </a:extLst>
          </p:cNvPr>
          <p:cNvGrpSpPr/>
          <p:nvPr/>
        </p:nvGrpSpPr>
        <p:grpSpPr>
          <a:xfrm>
            <a:off x="2330451" y="1142820"/>
            <a:ext cx="7828335" cy="7380000"/>
            <a:chOff x="2330451" y="1142820"/>
            <a:chExt cx="7828335" cy="7380000"/>
          </a:xfrm>
        </p:grpSpPr>
        <p:grpSp>
          <p:nvGrpSpPr>
            <p:cNvPr id="51" name="Agrupar 50">
              <a:extLst>
                <a:ext uri="{FF2B5EF4-FFF2-40B4-BE49-F238E27FC236}">
                  <a16:creationId xmlns:a16="http://schemas.microsoft.com/office/drawing/2014/main" id="{A83B272F-0FFE-4F74-3338-AE344D72FCF3}"/>
                </a:ext>
              </a:extLst>
            </p:cNvPr>
            <p:cNvGrpSpPr/>
            <p:nvPr/>
          </p:nvGrpSpPr>
          <p:grpSpPr>
            <a:xfrm>
              <a:off x="2345291" y="1714071"/>
              <a:ext cx="6979237" cy="6142749"/>
              <a:chOff x="1389638" y="1945017"/>
              <a:chExt cx="6979237" cy="6142749"/>
            </a:xfrm>
          </p:grpSpPr>
          <p:grpSp>
            <p:nvGrpSpPr>
              <p:cNvPr id="52" name="Agrupar 51">
                <a:extLst>
                  <a:ext uri="{FF2B5EF4-FFF2-40B4-BE49-F238E27FC236}">
                    <a16:creationId xmlns:a16="http://schemas.microsoft.com/office/drawing/2014/main" id="{98A0EEA5-20A9-6302-5866-3CEA55B62D45}"/>
                  </a:ext>
                </a:extLst>
              </p:cNvPr>
              <p:cNvGrpSpPr/>
              <p:nvPr/>
            </p:nvGrpSpPr>
            <p:grpSpPr>
              <a:xfrm>
                <a:off x="1953459" y="2039766"/>
                <a:ext cx="6415416" cy="6048000"/>
                <a:chOff x="1953459" y="2039766"/>
                <a:chExt cx="6415416" cy="6048000"/>
              </a:xfrm>
            </p:grpSpPr>
            <p:sp>
              <p:nvSpPr>
                <p:cNvPr id="61" name="Duplo Semicírculo 60">
                  <a:extLst>
                    <a:ext uri="{FF2B5EF4-FFF2-40B4-BE49-F238E27FC236}">
                      <a16:creationId xmlns:a16="http://schemas.microsoft.com/office/drawing/2014/main" id="{F28667E5-5A80-3214-E67F-FFAE4C3C4B26}"/>
                    </a:ext>
                  </a:extLst>
                </p:cNvPr>
                <p:cNvSpPr/>
                <p:nvPr/>
              </p:nvSpPr>
              <p:spPr>
                <a:xfrm>
                  <a:off x="4979585" y="4997764"/>
                  <a:ext cx="864000" cy="900000"/>
                </a:xfrm>
                <a:prstGeom prst="blockArc">
                  <a:avLst>
                    <a:gd name="adj1" fmla="val 10800000"/>
                    <a:gd name="adj2" fmla="val 21585391"/>
                    <a:gd name="adj3" fmla="val 0"/>
                  </a:avLst>
                </a:prstGeom>
                <a:ln w="38100">
                  <a:solidFill>
                    <a:srgbClr val="FFC000"/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2" name="Duplo Semicírculo 61">
                  <a:extLst>
                    <a:ext uri="{FF2B5EF4-FFF2-40B4-BE49-F238E27FC236}">
                      <a16:creationId xmlns:a16="http://schemas.microsoft.com/office/drawing/2014/main" id="{FBB4C1F3-4469-879D-0049-9AA1DAC669A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098273" y="3989663"/>
                  <a:ext cx="2634903" cy="2484000"/>
                </a:xfrm>
                <a:prstGeom prst="blockArc">
                  <a:avLst>
                    <a:gd name="adj1" fmla="val 10800000"/>
                    <a:gd name="adj2" fmla="val 18881094"/>
                    <a:gd name="adj3" fmla="val 0"/>
                  </a:avLst>
                </a:prstGeom>
                <a:ln w="38100">
                  <a:solidFill>
                    <a:srgbClr val="FFC000"/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624" name="Duplo Semicírculo 26623">
                  <a:extLst>
                    <a:ext uri="{FF2B5EF4-FFF2-40B4-BE49-F238E27FC236}">
                      <a16:creationId xmlns:a16="http://schemas.microsoft.com/office/drawing/2014/main" id="{F09DBE6F-4E59-31DF-10E4-4D2E6133E4F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973972" y="3043868"/>
                  <a:ext cx="4658814" cy="4392000"/>
                </a:xfrm>
                <a:prstGeom prst="blockArc">
                  <a:avLst>
                    <a:gd name="adj1" fmla="val 10800000"/>
                    <a:gd name="adj2" fmla="val 17566985"/>
                    <a:gd name="adj3" fmla="val 0"/>
                  </a:avLst>
                </a:prstGeom>
                <a:ln w="38100">
                  <a:solidFill>
                    <a:srgbClr val="FFC000"/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625" name="Duplo Semicírculo 26624">
                  <a:extLst>
                    <a:ext uri="{FF2B5EF4-FFF2-40B4-BE49-F238E27FC236}">
                      <a16:creationId xmlns:a16="http://schemas.microsoft.com/office/drawing/2014/main" id="{094CC609-FA26-34DE-BD6C-BA0D7F4B07D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953459" y="2039766"/>
                  <a:ext cx="6415416" cy="6048000"/>
                </a:xfrm>
                <a:prstGeom prst="blockArc">
                  <a:avLst>
                    <a:gd name="adj1" fmla="val 10800000"/>
                    <a:gd name="adj2" fmla="val 14422596"/>
                    <a:gd name="adj3" fmla="val 0"/>
                  </a:avLst>
                </a:prstGeom>
                <a:ln w="38100">
                  <a:solidFill>
                    <a:srgbClr val="FFC000"/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53" name="Conexão Reta Unidirecional 52">
                <a:extLst>
                  <a:ext uri="{FF2B5EF4-FFF2-40B4-BE49-F238E27FC236}">
                    <a16:creationId xmlns:a16="http://schemas.microsoft.com/office/drawing/2014/main" id="{F85BF816-7E14-AB87-42C0-777AABEFECC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389638" y="4750887"/>
                <a:ext cx="3931470" cy="546075"/>
              </a:xfrm>
              <a:prstGeom prst="straightConnector1">
                <a:avLst/>
              </a:prstGeom>
              <a:ln w="38100">
                <a:solidFill>
                  <a:srgbClr val="FFC000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exão Reta Unidirecional 54">
                <a:extLst>
                  <a:ext uri="{FF2B5EF4-FFF2-40B4-BE49-F238E27FC236}">
                    <a16:creationId xmlns:a16="http://schemas.microsoft.com/office/drawing/2014/main" id="{48A5D175-AF62-2F7C-C937-120599C2F952}"/>
                  </a:ext>
                </a:extLst>
              </p:cNvPr>
              <p:cNvCxnSpPr>
                <a:cxnSpLocks/>
                <a:endCxn id="23" idx="6"/>
              </p:cNvCxnSpPr>
              <p:nvPr/>
            </p:nvCxnSpPr>
            <p:spPr>
              <a:xfrm flipH="1" flipV="1">
                <a:off x="1928386" y="3333189"/>
                <a:ext cx="3468670" cy="1890535"/>
              </a:xfrm>
              <a:prstGeom prst="straightConnector1">
                <a:avLst/>
              </a:prstGeom>
              <a:ln w="38100">
                <a:solidFill>
                  <a:srgbClr val="FFC000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Conexão Reta Unidirecional 55">
                <a:extLst>
                  <a:ext uri="{FF2B5EF4-FFF2-40B4-BE49-F238E27FC236}">
                    <a16:creationId xmlns:a16="http://schemas.microsoft.com/office/drawing/2014/main" id="{28B06F43-FE80-EB31-DBAD-FABDC8216D4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203536" y="1945017"/>
                <a:ext cx="2323539" cy="3330318"/>
              </a:xfrm>
              <a:prstGeom prst="straightConnector1">
                <a:avLst/>
              </a:prstGeom>
              <a:ln w="38100">
                <a:solidFill>
                  <a:srgbClr val="FFC000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Conexão Reta Unidirecional 57">
                <a:extLst>
                  <a:ext uri="{FF2B5EF4-FFF2-40B4-BE49-F238E27FC236}">
                    <a16:creationId xmlns:a16="http://schemas.microsoft.com/office/drawing/2014/main" id="{E0EC8DEF-A9C5-6956-15EC-685D9FC92A9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613634" y="3174966"/>
                <a:ext cx="512486" cy="2100369"/>
              </a:xfrm>
              <a:prstGeom prst="straightConnector1">
                <a:avLst/>
              </a:prstGeom>
              <a:ln w="38100">
                <a:solidFill>
                  <a:srgbClr val="FFC000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632" name="Duplo Semicírculo 26631">
              <a:extLst>
                <a:ext uri="{FF2B5EF4-FFF2-40B4-BE49-F238E27FC236}">
                  <a16:creationId xmlns:a16="http://schemas.microsoft.com/office/drawing/2014/main" id="{DA8A6BC1-B56C-A981-C40E-22A7684481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30451" y="1142820"/>
              <a:ext cx="7828335" cy="7380000"/>
            </a:xfrm>
            <a:prstGeom prst="blockArc">
              <a:avLst>
                <a:gd name="adj1" fmla="val 10800000"/>
                <a:gd name="adj2" fmla="val 14422596"/>
                <a:gd name="adj3" fmla="val 0"/>
              </a:avLst>
            </a:prstGeom>
            <a:ln w="38100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26649" name="Agrupar 26648">
            <a:extLst>
              <a:ext uri="{FF2B5EF4-FFF2-40B4-BE49-F238E27FC236}">
                <a16:creationId xmlns:a16="http://schemas.microsoft.com/office/drawing/2014/main" id="{7CDCFB92-6CA0-07EF-30D6-E5623DD215AA}"/>
              </a:ext>
            </a:extLst>
          </p:cNvPr>
          <p:cNvGrpSpPr/>
          <p:nvPr/>
        </p:nvGrpSpPr>
        <p:grpSpPr>
          <a:xfrm>
            <a:off x="2825376" y="2196707"/>
            <a:ext cx="4453979" cy="2989234"/>
            <a:chOff x="2825376" y="2196707"/>
            <a:chExt cx="4453979" cy="2989234"/>
          </a:xfrm>
        </p:grpSpPr>
        <p:cxnSp>
          <p:nvCxnSpPr>
            <p:cNvPr id="26638" name="Conexão Reta Unidirecional 26637">
              <a:extLst>
                <a:ext uri="{FF2B5EF4-FFF2-40B4-BE49-F238E27FC236}">
                  <a16:creationId xmlns:a16="http://schemas.microsoft.com/office/drawing/2014/main" id="{3D13E618-708B-7CEC-482A-2C6A8AA58F9E}"/>
                </a:ext>
              </a:extLst>
            </p:cNvPr>
            <p:cNvCxnSpPr/>
            <p:nvPr/>
          </p:nvCxnSpPr>
          <p:spPr>
            <a:xfrm>
              <a:off x="5868144" y="2196707"/>
              <a:ext cx="1411211" cy="187671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39" name="Conexão Reta Unidirecional 26638">
              <a:extLst>
                <a:ext uri="{FF2B5EF4-FFF2-40B4-BE49-F238E27FC236}">
                  <a16:creationId xmlns:a16="http://schemas.microsoft.com/office/drawing/2014/main" id="{4B423A06-9CF1-A6C1-6E63-72FDC83344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51289" y="4092360"/>
              <a:ext cx="817528" cy="109358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42" name="Conexão Reta Unidirecional 26641">
              <a:extLst>
                <a:ext uri="{FF2B5EF4-FFF2-40B4-BE49-F238E27FC236}">
                  <a16:creationId xmlns:a16="http://schemas.microsoft.com/office/drawing/2014/main" id="{50487445-6C18-C48B-15C4-83B68D7F4A1E}"/>
                </a:ext>
              </a:extLst>
            </p:cNvPr>
            <p:cNvCxnSpPr>
              <a:cxnSpLocks/>
              <a:endCxn id="23" idx="5"/>
            </p:cNvCxnSpPr>
            <p:nvPr/>
          </p:nvCxnSpPr>
          <p:spPr>
            <a:xfrm flipH="1" flipV="1">
              <a:off x="2825376" y="3128874"/>
              <a:ext cx="3584305" cy="203407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D30EBB9D-8CA5-1301-5A26-470227F2BFFE}"/>
              </a:ext>
            </a:extLst>
          </p:cNvPr>
          <p:cNvGrpSpPr/>
          <p:nvPr/>
        </p:nvGrpSpPr>
        <p:grpSpPr>
          <a:xfrm rot="16200000">
            <a:off x="6764200" y="3925285"/>
            <a:ext cx="803711" cy="538487"/>
            <a:chOff x="1919042" y="4705350"/>
            <a:chExt cx="803711" cy="538487"/>
          </a:xfrm>
          <a:solidFill>
            <a:schemeClr val="bg2">
              <a:lumMod val="60000"/>
              <a:lumOff val="40000"/>
              <a:alpha val="46000"/>
            </a:schemeClr>
          </a:solidFill>
        </p:grpSpPr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245F5D78-2B62-723A-FDC2-535B8341E727}"/>
                </a:ext>
              </a:extLst>
            </p:cNvPr>
            <p:cNvGrpSpPr/>
            <p:nvPr/>
          </p:nvGrpSpPr>
          <p:grpSpPr>
            <a:xfrm>
              <a:off x="1919042" y="5027813"/>
              <a:ext cx="803711" cy="216024"/>
              <a:chOff x="1919042" y="5027813"/>
              <a:chExt cx="803711" cy="216024"/>
            </a:xfrm>
            <a:grpFill/>
          </p:grpSpPr>
          <p:sp>
            <p:nvSpPr>
              <p:cNvPr id="15" name="Arco 14">
                <a:extLst>
                  <a:ext uri="{FF2B5EF4-FFF2-40B4-BE49-F238E27FC236}">
                    <a16:creationId xmlns:a16="http://schemas.microsoft.com/office/drawing/2014/main" id="{0F8CA8DD-06F3-2B7A-DB34-8827F1BC21A5}"/>
                  </a:ext>
                </a:extLst>
              </p:cNvPr>
              <p:cNvSpPr/>
              <p:nvPr/>
            </p:nvSpPr>
            <p:spPr>
              <a:xfrm rot="5400000">
                <a:off x="2209878" y="4736977"/>
                <a:ext cx="216024" cy="797696"/>
              </a:xfrm>
              <a:prstGeom prst="arc">
                <a:avLst>
                  <a:gd name="adj1" fmla="val 16200000"/>
                  <a:gd name="adj2" fmla="val 5399643"/>
                </a:avLst>
              </a:prstGeom>
              <a:grpFill/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Arco 25">
                <a:extLst>
                  <a:ext uri="{FF2B5EF4-FFF2-40B4-BE49-F238E27FC236}">
                    <a16:creationId xmlns:a16="http://schemas.microsoft.com/office/drawing/2014/main" id="{6E54159D-9327-9232-6ABB-838AD2BC5625}"/>
                  </a:ext>
                </a:extLst>
              </p:cNvPr>
              <p:cNvSpPr/>
              <p:nvPr/>
            </p:nvSpPr>
            <p:spPr>
              <a:xfrm rot="16200000">
                <a:off x="2215893" y="4736977"/>
                <a:ext cx="216024" cy="797696"/>
              </a:xfrm>
              <a:prstGeom prst="arc">
                <a:avLst>
                  <a:gd name="adj1" fmla="val 16200000"/>
                  <a:gd name="adj2" fmla="val 5399643"/>
                </a:avLst>
              </a:prstGeom>
              <a:grpFill/>
              <a:ln w="28575">
                <a:solidFill>
                  <a:schemeClr val="bg2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" name="Forma Livre 7">
              <a:extLst>
                <a:ext uri="{FF2B5EF4-FFF2-40B4-BE49-F238E27FC236}">
                  <a16:creationId xmlns:a16="http://schemas.microsoft.com/office/drawing/2014/main" id="{2DE0F9B3-B89F-8B8E-96BE-AC761B97D192}"/>
                </a:ext>
              </a:extLst>
            </p:cNvPr>
            <p:cNvSpPr/>
            <p:nvPr/>
          </p:nvSpPr>
          <p:spPr>
            <a:xfrm>
              <a:off x="1924050" y="4705350"/>
              <a:ext cx="781050" cy="450850"/>
            </a:xfrm>
            <a:custGeom>
              <a:avLst/>
              <a:gdLst>
                <a:gd name="connsiteX0" fmla="*/ 0 w 781050"/>
                <a:gd name="connsiteY0" fmla="*/ 431800 h 450850"/>
                <a:gd name="connsiteX1" fmla="*/ 12700 w 781050"/>
                <a:gd name="connsiteY1" fmla="*/ 387350 h 450850"/>
                <a:gd name="connsiteX2" fmla="*/ 19050 w 781050"/>
                <a:gd name="connsiteY2" fmla="*/ 368300 h 450850"/>
                <a:gd name="connsiteX3" fmla="*/ 44450 w 781050"/>
                <a:gd name="connsiteY3" fmla="*/ 330200 h 450850"/>
                <a:gd name="connsiteX4" fmla="*/ 57150 w 781050"/>
                <a:gd name="connsiteY4" fmla="*/ 311150 h 450850"/>
                <a:gd name="connsiteX5" fmla="*/ 76200 w 781050"/>
                <a:gd name="connsiteY5" fmla="*/ 304800 h 450850"/>
                <a:gd name="connsiteX6" fmla="*/ 114300 w 781050"/>
                <a:gd name="connsiteY6" fmla="*/ 279400 h 450850"/>
                <a:gd name="connsiteX7" fmla="*/ 133350 w 781050"/>
                <a:gd name="connsiteY7" fmla="*/ 241300 h 450850"/>
                <a:gd name="connsiteX8" fmla="*/ 120650 w 781050"/>
                <a:gd name="connsiteY8" fmla="*/ 120650 h 450850"/>
                <a:gd name="connsiteX9" fmla="*/ 127000 w 781050"/>
                <a:gd name="connsiteY9" fmla="*/ 44450 h 450850"/>
                <a:gd name="connsiteX10" fmla="*/ 133350 w 781050"/>
                <a:gd name="connsiteY10" fmla="*/ 25400 h 450850"/>
                <a:gd name="connsiteX11" fmla="*/ 171450 w 781050"/>
                <a:gd name="connsiteY11" fmla="*/ 0 h 450850"/>
                <a:gd name="connsiteX12" fmla="*/ 266700 w 781050"/>
                <a:gd name="connsiteY12" fmla="*/ 6350 h 450850"/>
                <a:gd name="connsiteX13" fmla="*/ 273050 w 781050"/>
                <a:gd name="connsiteY13" fmla="*/ 25400 h 450850"/>
                <a:gd name="connsiteX14" fmla="*/ 292100 w 781050"/>
                <a:gd name="connsiteY14" fmla="*/ 38100 h 450850"/>
                <a:gd name="connsiteX15" fmla="*/ 317500 w 781050"/>
                <a:gd name="connsiteY15" fmla="*/ 76200 h 450850"/>
                <a:gd name="connsiteX16" fmla="*/ 323850 w 781050"/>
                <a:gd name="connsiteY16" fmla="*/ 95250 h 450850"/>
                <a:gd name="connsiteX17" fmla="*/ 336550 w 781050"/>
                <a:gd name="connsiteY17" fmla="*/ 114300 h 450850"/>
                <a:gd name="connsiteX18" fmla="*/ 342900 w 781050"/>
                <a:gd name="connsiteY18" fmla="*/ 133350 h 450850"/>
                <a:gd name="connsiteX19" fmla="*/ 387350 w 781050"/>
                <a:gd name="connsiteY19" fmla="*/ 184150 h 450850"/>
                <a:gd name="connsiteX20" fmla="*/ 546100 w 781050"/>
                <a:gd name="connsiteY20" fmla="*/ 184150 h 450850"/>
                <a:gd name="connsiteX21" fmla="*/ 584200 w 781050"/>
                <a:gd name="connsiteY21" fmla="*/ 209550 h 450850"/>
                <a:gd name="connsiteX22" fmla="*/ 628650 w 781050"/>
                <a:gd name="connsiteY22" fmla="*/ 222250 h 450850"/>
                <a:gd name="connsiteX23" fmla="*/ 666750 w 781050"/>
                <a:gd name="connsiteY23" fmla="*/ 247650 h 450850"/>
                <a:gd name="connsiteX24" fmla="*/ 679450 w 781050"/>
                <a:gd name="connsiteY24" fmla="*/ 266700 h 450850"/>
                <a:gd name="connsiteX25" fmla="*/ 717550 w 781050"/>
                <a:gd name="connsiteY25" fmla="*/ 298450 h 450850"/>
                <a:gd name="connsiteX26" fmla="*/ 742950 w 781050"/>
                <a:gd name="connsiteY26" fmla="*/ 336550 h 450850"/>
                <a:gd name="connsiteX27" fmla="*/ 755650 w 781050"/>
                <a:gd name="connsiteY27" fmla="*/ 355600 h 450850"/>
                <a:gd name="connsiteX28" fmla="*/ 768350 w 781050"/>
                <a:gd name="connsiteY28" fmla="*/ 393700 h 450850"/>
                <a:gd name="connsiteX29" fmla="*/ 774700 w 781050"/>
                <a:gd name="connsiteY29" fmla="*/ 412750 h 450850"/>
                <a:gd name="connsiteX30" fmla="*/ 781050 w 781050"/>
                <a:gd name="connsiteY30" fmla="*/ 431800 h 450850"/>
                <a:gd name="connsiteX31" fmla="*/ 781050 w 781050"/>
                <a:gd name="connsiteY31" fmla="*/ 450850 h 45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81050" h="450850">
                  <a:moveTo>
                    <a:pt x="0" y="431800"/>
                  </a:moveTo>
                  <a:cubicBezTo>
                    <a:pt x="4233" y="416983"/>
                    <a:pt x="8272" y="402110"/>
                    <a:pt x="12700" y="387350"/>
                  </a:cubicBezTo>
                  <a:cubicBezTo>
                    <a:pt x="14623" y="380939"/>
                    <a:pt x="15799" y="374151"/>
                    <a:pt x="19050" y="368300"/>
                  </a:cubicBezTo>
                  <a:cubicBezTo>
                    <a:pt x="26463" y="354957"/>
                    <a:pt x="35983" y="342900"/>
                    <a:pt x="44450" y="330200"/>
                  </a:cubicBezTo>
                  <a:cubicBezTo>
                    <a:pt x="48683" y="323850"/>
                    <a:pt x="49910" y="313563"/>
                    <a:pt x="57150" y="311150"/>
                  </a:cubicBezTo>
                  <a:cubicBezTo>
                    <a:pt x="63500" y="309033"/>
                    <a:pt x="70349" y="308051"/>
                    <a:pt x="76200" y="304800"/>
                  </a:cubicBezTo>
                  <a:cubicBezTo>
                    <a:pt x="89543" y="297387"/>
                    <a:pt x="114300" y="279400"/>
                    <a:pt x="114300" y="279400"/>
                  </a:cubicBezTo>
                  <a:cubicBezTo>
                    <a:pt x="120721" y="269768"/>
                    <a:pt x="133350" y="254445"/>
                    <a:pt x="133350" y="241300"/>
                  </a:cubicBezTo>
                  <a:cubicBezTo>
                    <a:pt x="133350" y="217615"/>
                    <a:pt x="124137" y="148547"/>
                    <a:pt x="120650" y="120650"/>
                  </a:cubicBezTo>
                  <a:cubicBezTo>
                    <a:pt x="122767" y="95250"/>
                    <a:pt x="123631" y="69714"/>
                    <a:pt x="127000" y="44450"/>
                  </a:cubicBezTo>
                  <a:cubicBezTo>
                    <a:pt x="127885" y="37815"/>
                    <a:pt x="128617" y="30133"/>
                    <a:pt x="133350" y="25400"/>
                  </a:cubicBezTo>
                  <a:cubicBezTo>
                    <a:pt x="144143" y="14607"/>
                    <a:pt x="171450" y="0"/>
                    <a:pt x="171450" y="0"/>
                  </a:cubicBezTo>
                  <a:cubicBezTo>
                    <a:pt x="203200" y="2117"/>
                    <a:pt x="235830" y="-1368"/>
                    <a:pt x="266700" y="6350"/>
                  </a:cubicBezTo>
                  <a:cubicBezTo>
                    <a:pt x="273194" y="7973"/>
                    <a:pt x="268869" y="20173"/>
                    <a:pt x="273050" y="25400"/>
                  </a:cubicBezTo>
                  <a:cubicBezTo>
                    <a:pt x="277818" y="31359"/>
                    <a:pt x="285750" y="33867"/>
                    <a:pt x="292100" y="38100"/>
                  </a:cubicBezTo>
                  <a:cubicBezTo>
                    <a:pt x="300567" y="50800"/>
                    <a:pt x="312673" y="61720"/>
                    <a:pt x="317500" y="76200"/>
                  </a:cubicBezTo>
                  <a:cubicBezTo>
                    <a:pt x="319617" y="82550"/>
                    <a:pt x="320857" y="89263"/>
                    <a:pt x="323850" y="95250"/>
                  </a:cubicBezTo>
                  <a:cubicBezTo>
                    <a:pt x="327263" y="102076"/>
                    <a:pt x="333137" y="107474"/>
                    <a:pt x="336550" y="114300"/>
                  </a:cubicBezTo>
                  <a:cubicBezTo>
                    <a:pt x="339543" y="120287"/>
                    <a:pt x="339649" y="127499"/>
                    <a:pt x="342900" y="133350"/>
                  </a:cubicBezTo>
                  <a:cubicBezTo>
                    <a:pt x="364689" y="172571"/>
                    <a:pt x="359522" y="165598"/>
                    <a:pt x="387350" y="184150"/>
                  </a:cubicBezTo>
                  <a:cubicBezTo>
                    <a:pt x="443032" y="178582"/>
                    <a:pt x="488683" y="170479"/>
                    <a:pt x="546100" y="184150"/>
                  </a:cubicBezTo>
                  <a:cubicBezTo>
                    <a:pt x="560948" y="187685"/>
                    <a:pt x="569392" y="205848"/>
                    <a:pt x="584200" y="209550"/>
                  </a:cubicBezTo>
                  <a:cubicBezTo>
                    <a:pt x="590179" y="211045"/>
                    <a:pt x="621197" y="218109"/>
                    <a:pt x="628650" y="222250"/>
                  </a:cubicBezTo>
                  <a:cubicBezTo>
                    <a:pt x="641993" y="229663"/>
                    <a:pt x="666750" y="247650"/>
                    <a:pt x="666750" y="247650"/>
                  </a:cubicBezTo>
                  <a:cubicBezTo>
                    <a:pt x="670983" y="254000"/>
                    <a:pt x="674564" y="260837"/>
                    <a:pt x="679450" y="266700"/>
                  </a:cubicBezTo>
                  <a:cubicBezTo>
                    <a:pt x="694729" y="285035"/>
                    <a:pt x="698819" y="285963"/>
                    <a:pt x="717550" y="298450"/>
                  </a:cubicBezTo>
                  <a:lnTo>
                    <a:pt x="742950" y="336550"/>
                  </a:lnTo>
                  <a:cubicBezTo>
                    <a:pt x="747183" y="342900"/>
                    <a:pt x="753237" y="348360"/>
                    <a:pt x="755650" y="355600"/>
                  </a:cubicBezTo>
                  <a:lnTo>
                    <a:pt x="768350" y="393700"/>
                  </a:lnTo>
                  <a:lnTo>
                    <a:pt x="774700" y="412750"/>
                  </a:lnTo>
                  <a:cubicBezTo>
                    <a:pt x="776817" y="419100"/>
                    <a:pt x="781050" y="425107"/>
                    <a:pt x="781050" y="431800"/>
                  </a:cubicBezTo>
                  <a:lnTo>
                    <a:pt x="781050" y="450850"/>
                  </a:lnTo>
                </a:path>
              </a:pathLst>
            </a:custGeom>
            <a:grpFill/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13962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11DDE0D-EB12-3763-B881-E6EF4DE4734D}"/>
              </a:ext>
            </a:extLst>
          </p:cNvPr>
          <p:cNvGrpSpPr/>
          <p:nvPr/>
        </p:nvGrpSpPr>
        <p:grpSpPr>
          <a:xfrm>
            <a:off x="3311860" y="3681028"/>
            <a:ext cx="4880634" cy="2394493"/>
            <a:chOff x="3317875" y="3690581"/>
            <a:chExt cx="4880634" cy="2394493"/>
          </a:xfrm>
        </p:grpSpPr>
        <p:sp>
          <p:nvSpPr>
            <p:cNvPr id="17" name="AutoShape 10">
              <a:extLst>
                <a:ext uri="{FF2B5EF4-FFF2-40B4-BE49-F238E27FC236}">
                  <a16:creationId xmlns:a16="http://schemas.microsoft.com/office/drawing/2014/main" id="{1A1F1A02-8F8C-0ED5-5980-861515B98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7875" y="5111936"/>
              <a:ext cx="3983038" cy="840272"/>
            </a:xfrm>
            <a:prstGeom prst="parallelogram">
              <a:avLst>
                <a:gd name="adj" fmla="val 117718"/>
              </a:avLst>
            </a:prstGeom>
            <a:solidFill>
              <a:srgbClr val="00B05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8" name="AutoShape 11">
              <a:extLst>
                <a:ext uri="{FF2B5EF4-FFF2-40B4-BE49-F238E27FC236}">
                  <a16:creationId xmlns:a16="http://schemas.microsoft.com/office/drawing/2014/main" id="{12372A3C-B580-B039-7488-627DA1EA42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8102" y="3690581"/>
              <a:ext cx="840407" cy="838913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9" name="Text Box 28">
              <a:extLst>
                <a:ext uri="{FF2B5EF4-FFF2-40B4-BE49-F238E27FC236}">
                  <a16:creationId xmlns:a16="http://schemas.microsoft.com/office/drawing/2014/main" id="{14AF3E6B-716A-3F1E-8EBF-C6140AB76F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14580" y="5329424"/>
              <a:ext cx="883929" cy="755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400" dirty="0">
                  <a:latin typeface="Calibri" pitchFamily="34" charset="0"/>
                </a:rPr>
                <a:t>Geometria</a:t>
              </a:r>
            </a:p>
            <a:p>
              <a:pPr algn="ctr"/>
              <a:r>
                <a:rPr lang="pt-PT" sz="1400" dirty="0">
                  <a:latin typeface="Calibri" pitchFamily="34" charset="0"/>
                </a:rPr>
                <a:t>+</a:t>
              </a:r>
            </a:p>
            <a:p>
              <a:pPr algn="ctr"/>
              <a:r>
                <a:rPr lang="pt-PT" sz="1400" dirty="0">
                  <a:latin typeface="Calibri" pitchFamily="34" charset="0"/>
                </a:rPr>
                <a:t>Materiais</a:t>
              </a:r>
              <a:endParaRPr lang="en-GB" sz="1400" dirty="0">
                <a:latin typeface="Calibri" pitchFamily="34" charset="0"/>
              </a:endParaRPr>
            </a:p>
          </p:txBody>
        </p:sp>
      </p:grp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14D442BD-FD5A-AB79-D104-545475D5A719}"/>
              </a:ext>
            </a:extLst>
          </p:cNvPr>
          <p:cNvGrpSpPr/>
          <p:nvPr/>
        </p:nvGrpSpPr>
        <p:grpSpPr>
          <a:xfrm>
            <a:off x="5415056" y="4100484"/>
            <a:ext cx="678944" cy="1751685"/>
            <a:chOff x="4680012" y="2308330"/>
            <a:chExt cx="678944" cy="175168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CD22B9B-3881-440F-AA62-3E23096E5995}"/>
                </a:ext>
              </a:extLst>
            </p:cNvPr>
            <p:cNvSpPr/>
            <p:nvPr/>
          </p:nvSpPr>
          <p:spPr>
            <a:xfrm>
              <a:off x="4680012" y="3640027"/>
              <a:ext cx="504056" cy="11300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3" name="Conexão Reta Unidirecional 42">
              <a:extLst>
                <a:ext uri="{FF2B5EF4-FFF2-40B4-BE49-F238E27FC236}">
                  <a16:creationId xmlns:a16="http://schemas.microsoft.com/office/drawing/2014/main" id="{449994F9-DBBE-EEB2-B263-DED32E5EB9A6}"/>
                </a:ext>
              </a:extLst>
            </p:cNvPr>
            <p:cNvCxnSpPr>
              <a:stCxn id="41" idx="0"/>
            </p:cNvCxnSpPr>
            <p:nvPr/>
          </p:nvCxnSpPr>
          <p:spPr>
            <a:xfrm flipV="1">
              <a:off x="4932040" y="2417874"/>
              <a:ext cx="0" cy="1222153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8F6AC552-3C93-C341-9E25-41563800C085}"/>
                </a:ext>
              </a:extLst>
            </p:cNvPr>
            <p:cNvSpPr txBox="1"/>
            <p:nvPr/>
          </p:nvSpPr>
          <p:spPr>
            <a:xfrm>
              <a:off x="5009180" y="2308330"/>
              <a:ext cx="3497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N</a:t>
              </a:r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61D38260-ACF6-E1EE-DC2E-BC584B366697}"/>
                </a:ext>
              </a:extLst>
            </p:cNvPr>
            <p:cNvSpPr txBox="1"/>
            <p:nvPr/>
          </p:nvSpPr>
          <p:spPr>
            <a:xfrm>
              <a:off x="4784403" y="3659905"/>
              <a:ext cx="2952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</p:grpSp>
      <p:sp>
        <p:nvSpPr>
          <p:cNvPr id="26628" name="Título 1"/>
          <p:cNvSpPr>
            <a:spLocks noGrp="1"/>
          </p:cNvSpPr>
          <p:nvPr>
            <p:ph type="title"/>
          </p:nvPr>
        </p:nvSpPr>
        <p:spPr>
          <a:xfrm>
            <a:off x="2454274" y="333375"/>
            <a:ext cx="6353175" cy="755650"/>
          </a:xfrm>
        </p:spPr>
        <p:txBody>
          <a:bodyPr/>
          <a:lstStyle/>
          <a:p>
            <a:pPr eaLnBrk="1" hangingPunct="1"/>
            <a:r>
              <a:rPr lang="pt-PT" i="1" dirty="0" err="1"/>
              <a:t>Backward</a:t>
            </a:r>
            <a:r>
              <a:rPr lang="pt-PT" i="1" dirty="0"/>
              <a:t> </a:t>
            </a:r>
            <a:r>
              <a:rPr lang="pt-PT" i="1" dirty="0" err="1"/>
              <a:t>Ray</a:t>
            </a:r>
            <a:r>
              <a:rPr lang="pt-PT" i="1" dirty="0"/>
              <a:t> </a:t>
            </a:r>
            <a:r>
              <a:rPr lang="pt-PT" i="1" dirty="0" err="1"/>
              <a:t>Tracing</a:t>
            </a:r>
            <a:endParaRPr lang="pt-PT" i="1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26630" name="Marcador de Posição do Número do Diapositivo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320B086-C92C-4029-9942-FD96D7BDC22F}" type="slidenum">
              <a:rPr lang="pt-PT" smtClean="0"/>
              <a:pPr>
                <a:defRPr/>
              </a:pPr>
              <a:t>5</a:t>
            </a:fld>
            <a:endParaRPr lang="pt-PT"/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021E734C-D172-B2F4-1661-E5E21123DD14}"/>
              </a:ext>
            </a:extLst>
          </p:cNvPr>
          <p:cNvGrpSpPr/>
          <p:nvPr/>
        </p:nvGrpSpPr>
        <p:grpSpPr>
          <a:xfrm>
            <a:off x="738188" y="2069231"/>
            <a:ext cx="2163102" cy="1814441"/>
            <a:chOff x="738188" y="2069231"/>
            <a:chExt cx="2163102" cy="1814441"/>
          </a:xfrm>
        </p:grpSpPr>
        <p:grpSp>
          <p:nvGrpSpPr>
            <p:cNvPr id="8" name="Agrupar 7">
              <a:extLst>
                <a:ext uri="{FF2B5EF4-FFF2-40B4-BE49-F238E27FC236}">
                  <a16:creationId xmlns:a16="http://schemas.microsoft.com/office/drawing/2014/main" id="{84D93230-CCC2-556D-FE5F-00EB3353D21D}"/>
                </a:ext>
              </a:extLst>
            </p:cNvPr>
            <p:cNvGrpSpPr/>
            <p:nvPr/>
          </p:nvGrpSpPr>
          <p:grpSpPr>
            <a:xfrm>
              <a:off x="1295636" y="2312876"/>
              <a:ext cx="1395413" cy="1352886"/>
              <a:chOff x="1666875" y="2168326"/>
              <a:chExt cx="1395413" cy="1352886"/>
            </a:xfrm>
          </p:grpSpPr>
          <p:sp>
            <p:nvSpPr>
              <p:cNvPr id="26655" name="Rectangle 7"/>
              <p:cNvSpPr>
                <a:spLocks noChangeArrowheads="1"/>
              </p:cNvSpPr>
              <p:nvPr/>
            </p:nvSpPr>
            <p:spPr bwMode="auto">
              <a:xfrm rot="2632425">
                <a:off x="1733550" y="2168326"/>
                <a:ext cx="1257300" cy="1319213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6" name="Line 14"/>
              <p:cNvSpPr>
                <a:spLocks noChangeShapeType="1"/>
              </p:cNvSpPr>
              <p:nvPr/>
            </p:nvSpPr>
            <p:spPr bwMode="auto">
              <a:xfrm flipH="1">
                <a:off x="1666875" y="2168326"/>
                <a:ext cx="930275" cy="92868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7" name="Line 15"/>
              <p:cNvSpPr>
                <a:spLocks noChangeShapeType="1"/>
              </p:cNvSpPr>
              <p:nvPr/>
            </p:nvSpPr>
            <p:spPr bwMode="auto">
              <a:xfrm flipH="1">
                <a:off x="1866900" y="2366763"/>
                <a:ext cx="928688" cy="93027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8" name="Line 16"/>
              <p:cNvSpPr>
                <a:spLocks noChangeShapeType="1"/>
              </p:cNvSpPr>
              <p:nvPr/>
            </p:nvSpPr>
            <p:spPr bwMode="auto">
              <a:xfrm flipH="1">
                <a:off x="2132013" y="2565201"/>
                <a:ext cx="930275" cy="93027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9" name="Line 17"/>
              <p:cNvSpPr>
                <a:spLocks noChangeShapeType="1"/>
              </p:cNvSpPr>
              <p:nvPr/>
            </p:nvSpPr>
            <p:spPr bwMode="auto">
              <a:xfrm>
                <a:off x="2132013" y="2168326"/>
                <a:ext cx="863600" cy="86201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60" name="Line 18"/>
              <p:cNvSpPr>
                <a:spLocks noChangeShapeType="1"/>
              </p:cNvSpPr>
              <p:nvPr/>
            </p:nvSpPr>
            <p:spPr bwMode="auto">
              <a:xfrm>
                <a:off x="1931988" y="2366763"/>
                <a:ext cx="865188" cy="863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61" name="Line 19"/>
              <p:cNvSpPr>
                <a:spLocks noChangeShapeType="1"/>
              </p:cNvSpPr>
              <p:nvPr/>
            </p:nvSpPr>
            <p:spPr bwMode="auto">
              <a:xfrm>
                <a:off x="1666875" y="2631876"/>
                <a:ext cx="930275" cy="88933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</p:grpSp>
        <p:sp>
          <p:nvSpPr>
            <p:cNvPr id="26662" name="Line 22"/>
            <p:cNvSpPr>
              <a:spLocks noChangeShapeType="1"/>
            </p:cNvSpPr>
            <p:nvPr/>
          </p:nvSpPr>
          <p:spPr bwMode="auto">
            <a:xfrm flipV="1">
              <a:off x="738188" y="2069231"/>
              <a:ext cx="1241525" cy="23244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6663" name="Line 23"/>
            <p:cNvSpPr>
              <a:spLocks noChangeShapeType="1"/>
            </p:cNvSpPr>
            <p:nvPr/>
          </p:nvSpPr>
          <p:spPr bwMode="auto">
            <a:xfrm>
              <a:off x="738188" y="2301676"/>
              <a:ext cx="377925" cy="75923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6664" name="Line 24"/>
            <p:cNvSpPr>
              <a:spLocks noChangeShapeType="1"/>
            </p:cNvSpPr>
            <p:nvPr/>
          </p:nvSpPr>
          <p:spPr bwMode="auto">
            <a:xfrm>
              <a:off x="738189" y="2301676"/>
              <a:ext cx="1241524" cy="158199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6665" name="Line 25"/>
            <p:cNvSpPr>
              <a:spLocks noChangeShapeType="1"/>
            </p:cNvSpPr>
            <p:nvPr/>
          </p:nvSpPr>
          <p:spPr bwMode="auto">
            <a:xfrm>
              <a:off x="738188" y="2301675"/>
              <a:ext cx="2163102" cy="64845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26654" name="Text Box 28"/>
          <p:cNvSpPr txBox="1">
            <a:spLocks noChangeArrowheads="1"/>
          </p:cNvSpPr>
          <p:nvPr/>
        </p:nvSpPr>
        <p:spPr bwMode="auto">
          <a:xfrm>
            <a:off x="1295636" y="1733483"/>
            <a:ext cx="1314468" cy="2714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000" tIns="10800" rIns="18000" bIns="0"/>
          <a:lstStyle/>
          <a:p>
            <a:r>
              <a:rPr lang="pt-PT" sz="1400" dirty="0">
                <a:latin typeface="Calibri" pitchFamily="34" charset="0"/>
              </a:rPr>
              <a:t>Plano da imagem</a:t>
            </a:r>
            <a:endParaRPr lang="en-GB" sz="1400" dirty="0">
              <a:latin typeface="Calibri" pitchFamily="34" charset="0"/>
            </a:endParaRPr>
          </a:p>
        </p:txBody>
      </p:sp>
      <p:grpSp>
        <p:nvGrpSpPr>
          <p:cNvPr id="6" name="Grupo 33"/>
          <p:cNvGrpSpPr>
            <a:grpSpLocks/>
          </p:cNvGrpSpPr>
          <p:nvPr/>
        </p:nvGrpSpPr>
        <p:grpSpPr bwMode="auto">
          <a:xfrm>
            <a:off x="71500" y="1880828"/>
            <a:ext cx="895350" cy="474663"/>
            <a:chOff x="628596" y="2370123"/>
            <a:chExt cx="895309" cy="474669"/>
          </a:xfrm>
        </p:grpSpPr>
        <p:sp>
          <p:nvSpPr>
            <p:cNvPr id="33" name="Sorriso 32"/>
            <p:cNvSpPr/>
            <p:nvPr/>
          </p:nvSpPr>
          <p:spPr>
            <a:xfrm>
              <a:off x="957194" y="2625714"/>
              <a:ext cx="219065" cy="219078"/>
            </a:xfrm>
            <a:prstGeom prst="smileyFace">
              <a:avLst/>
            </a:prstGeom>
            <a:solidFill>
              <a:srgbClr val="FFC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pt-PT"/>
            </a:p>
          </p:txBody>
        </p:sp>
        <p:sp>
          <p:nvSpPr>
            <p:cNvPr id="26650" name="Text Box 27"/>
            <p:cNvSpPr txBox="1">
              <a:spLocks noChangeArrowheads="1"/>
            </p:cNvSpPr>
            <p:nvPr/>
          </p:nvSpPr>
          <p:spPr bwMode="auto">
            <a:xfrm>
              <a:off x="628596" y="2370123"/>
              <a:ext cx="895309" cy="3317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400" dirty="0">
                  <a:latin typeface="Calibri" pitchFamily="34" charset="0"/>
                </a:rPr>
                <a:t>Câmara</a:t>
              </a:r>
              <a:endParaRPr lang="en-GB" sz="1400" dirty="0">
                <a:latin typeface="Calibri" pitchFamily="34" charset="0"/>
              </a:endParaRPr>
            </a:p>
          </p:txBody>
        </p:sp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40398A5D-5159-EB24-61E6-1A7D985EC056}"/>
              </a:ext>
            </a:extLst>
          </p:cNvPr>
          <p:cNvGrpSpPr/>
          <p:nvPr/>
        </p:nvGrpSpPr>
        <p:grpSpPr>
          <a:xfrm>
            <a:off x="4572000" y="1624314"/>
            <a:ext cx="1602500" cy="651627"/>
            <a:chOff x="4568560" y="1614957"/>
            <a:chExt cx="1602500" cy="651627"/>
          </a:xfrm>
        </p:grpSpPr>
        <p:sp>
          <p:nvSpPr>
            <p:cNvPr id="26643" name="Text Box 28"/>
            <p:cNvSpPr txBox="1">
              <a:spLocks noChangeArrowheads="1"/>
            </p:cNvSpPr>
            <p:nvPr/>
          </p:nvSpPr>
          <p:spPr bwMode="auto">
            <a:xfrm>
              <a:off x="4856592" y="1614957"/>
              <a:ext cx="1314468" cy="25876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600" dirty="0">
                  <a:latin typeface="Calibri" pitchFamily="34" charset="0"/>
                </a:rPr>
                <a:t>Fonte de luz</a:t>
              </a:r>
              <a:endParaRPr lang="en-GB" sz="1600" dirty="0">
                <a:latin typeface="Calibri" pitchFamily="34" charset="0"/>
              </a:endParaRPr>
            </a:p>
          </p:txBody>
        </p:sp>
        <p:sp>
          <p:nvSpPr>
            <p:cNvPr id="13" name="AutoShape 10">
              <a:extLst>
                <a:ext uri="{FF2B5EF4-FFF2-40B4-BE49-F238E27FC236}">
                  <a16:creationId xmlns:a16="http://schemas.microsoft.com/office/drawing/2014/main" id="{E61AC1FA-153D-4A83-0094-3DF54FBAC0C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568560" y="1903213"/>
              <a:ext cx="1481667" cy="363371"/>
            </a:xfrm>
            <a:prstGeom prst="parallelogram">
              <a:avLst>
                <a:gd name="adj" fmla="val 117718"/>
              </a:avLst>
            </a:prstGeom>
            <a:solidFill>
              <a:srgbClr val="FFC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27" name="Text Box 28">
            <a:extLst>
              <a:ext uri="{FF2B5EF4-FFF2-40B4-BE49-F238E27FC236}">
                <a16:creationId xmlns:a16="http://schemas.microsoft.com/office/drawing/2014/main" id="{8CED6A9B-B35E-8E76-3102-22F8E0BC1F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485" y="5048759"/>
            <a:ext cx="2129619" cy="82934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18000" tIns="10800" rIns="18000" bIns="0"/>
          <a:lstStyle/>
          <a:p>
            <a:r>
              <a:rPr lang="pt-PT" sz="1400" i="1" dirty="0" err="1">
                <a:latin typeface="Calibri" pitchFamily="34" charset="0"/>
              </a:rPr>
              <a:t>Gathering</a:t>
            </a:r>
            <a:r>
              <a:rPr lang="pt-PT" sz="1400" i="1" dirty="0">
                <a:latin typeface="Calibri" pitchFamily="34" charset="0"/>
              </a:rPr>
              <a:t> </a:t>
            </a:r>
            <a:r>
              <a:rPr lang="pt-PT" sz="1400" i="1" dirty="0" err="1">
                <a:latin typeface="Calibri" pitchFamily="34" charset="0"/>
              </a:rPr>
              <a:t>radiance</a:t>
            </a:r>
            <a:r>
              <a:rPr lang="pt-PT" sz="1400" i="1" dirty="0">
                <a:latin typeface="Calibri" pitchFamily="34" charset="0"/>
              </a:rPr>
              <a:t>,</a:t>
            </a:r>
          </a:p>
          <a:p>
            <a:r>
              <a:rPr lang="pt-PT" sz="1400" i="1" dirty="0" err="1">
                <a:latin typeface="Calibri" pitchFamily="34" charset="0"/>
              </a:rPr>
              <a:t>rather</a:t>
            </a:r>
            <a:r>
              <a:rPr lang="pt-PT" sz="1400" i="1" dirty="0">
                <a:latin typeface="Calibri" pitchFamily="34" charset="0"/>
              </a:rPr>
              <a:t> </a:t>
            </a:r>
            <a:r>
              <a:rPr lang="pt-PT" sz="1400" i="1" dirty="0" err="1">
                <a:latin typeface="Calibri" pitchFamily="34" charset="0"/>
              </a:rPr>
              <a:t>than</a:t>
            </a:r>
            <a:endParaRPr lang="pt-PT" sz="1400" i="1" dirty="0">
              <a:latin typeface="Calibri" pitchFamily="34" charset="0"/>
            </a:endParaRPr>
          </a:p>
          <a:p>
            <a:r>
              <a:rPr lang="pt-PT" sz="1400" i="1" dirty="0" err="1">
                <a:latin typeface="Calibri" pitchFamily="34" charset="0"/>
              </a:rPr>
              <a:t>scattering</a:t>
            </a:r>
            <a:r>
              <a:rPr lang="pt-PT" sz="1400" i="1" dirty="0">
                <a:latin typeface="Calibri" pitchFamily="34" charset="0"/>
              </a:rPr>
              <a:t> </a:t>
            </a:r>
            <a:r>
              <a:rPr lang="pt-PT" sz="1400" i="1" dirty="0" err="1">
                <a:latin typeface="Calibri" pitchFamily="34" charset="0"/>
              </a:rPr>
              <a:t>radiant</a:t>
            </a:r>
            <a:r>
              <a:rPr lang="pt-PT" sz="1400" i="1" dirty="0">
                <a:latin typeface="Calibri" pitchFamily="34" charset="0"/>
              </a:rPr>
              <a:t> </a:t>
            </a:r>
            <a:r>
              <a:rPr lang="pt-PT" sz="1400" i="1" dirty="0" err="1">
                <a:latin typeface="Calibri" pitchFamily="34" charset="0"/>
              </a:rPr>
              <a:t>power</a:t>
            </a:r>
            <a:endParaRPr lang="en-GB" sz="1400" i="1" dirty="0">
              <a:latin typeface="Calibri" pitchFamily="34" charset="0"/>
            </a:endParaRPr>
          </a:p>
        </p:txBody>
      </p: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6281199B-631D-630E-6093-350720152215}"/>
              </a:ext>
            </a:extLst>
          </p:cNvPr>
          <p:cNvGrpSpPr/>
          <p:nvPr/>
        </p:nvGrpSpPr>
        <p:grpSpPr>
          <a:xfrm>
            <a:off x="738188" y="2301675"/>
            <a:ext cx="4913932" cy="3179553"/>
            <a:chOff x="738188" y="2301675"/>
            <a:chExt cx="4913932" cy="3179553"/>
          </a:xfrm>
        </p:grpSpPr>
        <p:sp>
          <p:nvSpPr>
            <p:cNvPr id="37" name="Balão Retangular Arredondado 36">
              <a:extLst>
                <a:ext uri="{FF2B5EF4-FFF2-40B4-BE49-F238E27FC236}">
                  <a16:creationId xmlns:a16="http://schemas.microsoft.com/office/drawing/2014/main" id="{C84F7B9A-6E23-A67B-9F7A-3F548CCABA44}"/>
                </a:ext>
              </a:extLst>
            </p:cNvPr>
            <p:cNvSpPr/>
            <p:nvPr/>
          </p:nvSpPr>
          <p:spPr>
            <a:xfrm>
              <a:off x="966850" y="4100484"/>
              <a:ext cx="1259061" cy="624660"/>
            </a:xfrm>
            <a:prstGeom prst="wedgeRoundRectCallout">
              <a:avLst>
                <a:gd name="adj1" fmla="val 113622"/>
                <a:gd name="adj2" fmla="val -87840"/>
                <a:gd name="adj3" fmla="val 16667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Primary Ray</a:t>
              </a:r>
            </a:p>
          </p:txBody>
        </p:sp>
        <p:cxnSp>
          <p:nvCxnSpPr>
            <p:cNvPr id="7" name="Conexão Reta Unidirecional 6">
              <a:extLst>
                <a:ext uri="{FF2B5EF4-FFF2-40B4-BE49-F238E27FC236}">
                  <a16:creationId xmlns:a16="http://schemas.microsoft.com/office/drawing/2014/main" id="{19B05949-860C-5EB1-DDBA-FA8F5D73DC11}"/>
                </a:ext>
              </a:extLst>
            </p:cNvPr>
            <p:cNvCxnSpPr>
              <a:cxnSpLocks/>
              <a:stCxn id="26665" idx="0"/>
            </p:cNvCxnSpPr>
            <p:nvPr/>
          </p:nvCxnSpPr>
          <p:spPr>
            <a:xfrm>
              <a:off x="738188" y="2301675"/>
              <a:ext cx="4913932" cy="317955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CDE7948D-4741-1064-EB34-173D59CCB51F}"/>
              </a:ext>
            </a:extLst>
          </p:cNvPr>
          <p:cNvSpPr/>
          <p:nvPr/>
        </p:nvSpPr>
        <p:spPr>
          <a:xfrm rot="2589058">
            <a:off x="1643653" y="2898430"/>
            <a:ext cx="228662" cy="1556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626" name="CaixaDeTexto 26625">
                <a:extLst>
                  <a:ext uri="{FF2B5EF4-FFF2-40B4-BE49-F238E27FC236}">
                    <a16:creationId xmlns:a16="http://schemas.microsoft.com/office/drawing/2014/main" id="{79279F91-3F2D-58C2-50D4-D74F35E8A0C9}"/>
                  </a:ext>
                </a:extLst>
              </p:cNvPr>
              <p:cNvSpPr txBox="1"/>
              <p:nvPr/>
            </p:nvSpPr>
            <p:spPr>
              <a:xfrm>
                <a:off x="3999400" y="3203593"/>
                <a:ext cx="260795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pt-PT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⟶</m:t>
                          </m:r>
                          <m:sSub>
                            <m:sSubPr>
                              <m:ctrlPr>
                                <a:rPr lang="pt-PT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PT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pt-PT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</m:e>
                      </m:d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26626" name="CaixaDeTexto 26625">
                <a:extLst>
                  <a:ext uri="{FF2B5EF4-FFF2-40B4-BE49-F238E27FC236}">
                    <a16:creationId xmlns:a16="http://schemas.microsoft.com/office/drawing/2014/main" id="{79279F91-3F2D-58C2-50D4-D74F35E8A0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9400" y="3203593"/>
                <a:ext cx="2607958" cy="40011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7192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66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11DDE0D-EB12-3763-B881-E6EF4DE4734D}"/>
              </a:ext>
            </a:extLst>
          </p:cNvPr>
          <p:cNvGrpSpPr/>
          <p:nvPr/>
        </p:nvGrpSpPr>
        <p:grpSpPr>
          <a:xfrm>
            <a:off x="3311860" y="3681028"/>
            <a:ext cx="4880634" cy="2394493"/>
            <a:chOff x="3317875" y="3690581"/>
            <a:chExt cx="4880634" cy="2394493"/>
          </a:xfrm>
        </p:grpSpPr>
        <p:sp>
          <p:nvSpPr>
            <p:cNvPr id="17" name="AutoShape 10">
              <a:extLst>
                <a:ext uri="{FF2B5EF4-FFF2-40B4-BE49-F238E27FC236}">
                  <a16:creationId xmlns:a16="http://schemas.microsoft.com/office/drawing/2014/main" id="{1A1F1A02-8F8C-0ED5-5980-861515B98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7875" y="5111936"/>
              <a:ext cx="3983038" cy="840272"/>
            </a:xfrm>
            <a:prstGeom prst="parallelogram">
              <a:avLst>
                <a:gd name="adj" fmla="val 117718"/>
              </a:avLst>
            </a:prstGeom>
            <a:solidFill>
              <a:srgbClr val="00B05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8" name="AutoShape 11">
              <a:extLst>
                <a:ext uri="{FF2B5EF4-FFF2-40B4-BE49-F238E27FC236}">
                  <a16:creationId xmlns:a16="http://schemas.microsoft.com/office/drawing/2014/main" id="{12372A3C-B580-B039-7488-627DA1EA42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8102" y="3690581"/>
              <a:ext cx="840407" cy="838913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9" name="Text Box 28">
              <a:extLst>
                <a:ext uri="{FF2B5EF4-FFF2-40B4-BE49-F238E27FC236}">
                  <a16:creationId xmlns:a16="http://schemas.microsoft.com/office/drawing/2014/main" id="{14AF3E6B-716A-3F1E-8EBF-C6140AB76F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14580" y="5329424"/>
              <a:ext cx="883929" cy="7556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400" dirty="0">
                  <a:latin typeface="Calibri" pitchFamily="34" charset="0"/>
                </a:rPr>
                <a:t>Geometria</a:t>
              </a:r>
            </a:p>
            <a:p>
              <a:pPr algn="ctr"/>
              <a:r>
                <a:rPr lang="pt-PT" sz="1400" dirty="0">
                  <a:latin typeface="Calibri" pitchFamily="34" charset="0"/>
                </a:rPr>
                <a:t>+</a:t>
              </a:r>
            </a:p>
            <a:p>
              <a:pPr algn="ctr"/>
              <a:r>
                <a:rPr lang="pt-PT" sz="1400" dirty="0">
                  <a:latin typeface="Calibri" pitchFamily="34" charset="0"/>
                </a:rPr>
                <a:t>Materiais</a:t>
              </a:r>
              <a:endParaRPr lang="en-GB" sz="1400" dirty="0">
                <a:latin typeface="Calibri" pitchFamily="34" charset="0"/>
              </a:endParaRPr>
            </a:p>
          </p:txBody>
        </p:sp>
      </p:grp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14D442BD-FD5A-AB79-D104-545475D5A719}"/>
              </a:ext>
            </a:extLst>
          </p:cNvPr>
          <p:cNvGrpSpPr/>
          <p:nvPr/>
        </p:nvGrpSpPr>
        <p:grpSpPr>
          <a:xfrm>
            <a:off x="5415056" y="4100484"/>
            <a:ext cx="678944" cy="1751685"/>
            <a:chOff x="4680012" y="2308330"/>
            <a:chExt cx="678944" cy="175168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CD22B9B-3881-440F-AA62-3E23096E5995}"/>
                </a:ext>
              </a:extLst>
            </p:cNvPr>
            <p:cNvSpPr/>
            <p:nvPr/>
          </p:nvSpPr>
          <p:spPr>
            <a:xfrm>
              <a:off x="4680012" y="3640027"/>
              <a:ext cx="504056" cy="11300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3" name="Conexão Reta Unidirecional 42">
              <a:extLst>
                <a:ext uri="{FF2B5EF4-FFF2-40B4-BE49-F238E27FC236}">
                  <a16:creationId xmlns:a16="http://schemas.microsoft.com/office/drawing/2014/main" id="{449994F9-DBBE-EEB2-B263-DED32E5EB9A6}"/>
                </a:ext>
              </a:extLst>
            </p:cNvPr>
            <p:cNvCxnSpPr>
              <a:stCxn id="41" idx="0"/>
            </p:cNvCxnSpPr>
            <p:nvPr/>
          </p:nvCxnSpPr>
          <p:spPr>
            <a:xfrm flipV="1">
              <a:off x="4932040" y="2417874"/>
              <a:ext cx="0" cy="1222153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8F6AC552-3C93-C341-9E25-41563800C085}"/>
                </a:ext>
              </a:extLst>
            </p:cNvPr>
            <p:cNvSpPr txBox="1"/>
            <p:nvPr/>
          </p:nvSpPr>
          <p:spPr>
            <a:xfrm>
              <a:off x="5009180" y="2308330"/>
              <a:ext cx="3497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N</a:t>
              </a:r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61D38260-ACF6-E1EE-DC2E-BC584B366697}"/>
                </a:ext>
              </a:extLst>
            </p:cNvPr>
            <p:cNvSpPr txBox="1"/>
            <p:nvPr/>
          </p:nvSpPr>
          <p:spPr>
            <a:xfrm>
              <a:off x="4784403" y="3659905"/>
              <a:ext cx="2952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</p:grpSp>
      <p:sp>
        <p:nvSpPr>
          <p:cNvPr id="26628" name="Título 1"/>
          <p:cNvSpPr>
            <a:spLocks noGrp="1"/>
          </p:cNvSpPr>
          <p:nvPr>
            <p:ph type="title"/>
          </p:nvPr>
        </p:nvSpPr>
        <p:spPr>
          <a:xfrm>
            <a:off x="2454274" y="333375"/>
            <a:ext cx="6353175" cy="755650"/>
          </a:xfrm>
        </p:spPr>
        <p:txBody>
          <a:bodyPr/>
          <a:lstStyle/>
          <a:p>
            <a:pPr eaLnBrk="1" hangingPunct="1"/>
            <a:r>
              <a:rPr lang="pt-PT" i="1" dirty="0" err="1"/>
              <a:t>Backward</a:t>
            </a:r>
            <a:r>
              <a:rPr lang="pt-PT" i="1" dirty="0"/>
              <a:t> </a:t>
            </a:r>
            <a:r>
              <a:rPr lang="pt-PT" i="1" dirty="0" err="1"/>
              <a:t>Ray</a:t>
            </a:r>
            <a:r>
              <a:rPr lang="pt-PT" i="1" dirty="0"/>
              <a:t> </a:t>
            </a:r>
            <a:r>
              <a:rPr lang="pt-PT" i="1" dirty="0" err="1"/>
              <a:t>Tracing</a:t>
            </a:r>
            <a:endParaRPr lang="pt-PT" i="1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26630" name="Marcador de Posição do Número do Diapositivo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320B086-C92C-4029-9942-FD96D7BDC22F}" type="slidenum">
              <a:rPr lang="pt-PT" smtClean="0"/>
              <a:pPr>
                <a:defRPr/>
              </a:pPr>
              <a:t>6</a:t>
            </a:fld>
            <a:endParaRPr lang="pt-PT"/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021E734C-D172-B2F4-1661-E5E21123DD14}"/>
              </a:ext>
            </a:extLst>
          </p:cNvPr>
          <p:cNvGrpSpPr/>
          <p:nvPr/>
        </p:nvGrpSpPr>
        <p:grpSpPr>
          <a:xfrm>
            <a:off x="738188" y="2069231"/>
            <a:ext cx="2163102" cy="1814441"/>
            <a:chOff x="738188" y="2069231"/>
            <a:chExt cx="2163102" cy="1814441"/>
          </a:xfrm>
        </p:grpSpPr>
        <p:grpSp>
          <p:nvGrpSpPr>
            <p:cNvPr id="8" name="Agrupar 7">
              <a:extLst>
                <a:ext uri="{FF2B5EF4-FFF2-40B4-BE49-F238E27FC236}">
                  <a16:creationId xmlns:a16="http://schemas.microsoft.com/office/drawing/2014/main" id="{84D93230-CCC2-556D-FE5F-00EB3353D21D}"/>
                </a:ext>
              </a:extLst>
            </p:cNvPr>
            <p:cNvGrpSpPr/>
            <p:nvPr/>
          </p:nvGrpSpPr>
          <p:grpSpPr>
            <a:xfrm>
              <a:off x="1295636" y="2312876"/>
              <a:ext cx="1395413" cy="1352886"/>
              <a:chOff x="1666875" y="2168326"/>
              <a:chExt cx="1395413" cy="1352886"/>
            </a:xfrm>
          </p:grpSpPr>
          <p:sp>
            <p:nvSpPr>
              <p:cNvPr id="26655" name="Rectangle 7"/>
              <p:cNvSpPr>
                <a:spLocks noChangeArrowheads="1"/>
              </p:cNvSpPr>
              <p:nvPr/>
            </p:nvSpPr>
            <p:spPr bwMode="auto">
              <a:xfrm rot="2632425">
                <a:off x="1733550" y="2168326"/>
                <a:ext cx="1257300" cy="1319213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6" name="Line 14"/>
              <p:cNvSpPr>
                <a:spLocks noChangeShapeType="1"/>
              </p:cNvSpPr>
              <p:nvPr/>
            </p:nvSpPr>
            <p:spPr bwMode="auto">
              <a:xfrm flipH="1">
                <a:off x="1666875" y="2168326"/>
                <a:ext cx="930275" cy="92868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7" name="Line 15"/>
              <p:cNvSpPr>
                <a:spLocks noChangeShapeType="1"/>
              </p:cNvSpPr>
              <p:nvPr/>
            </p:nvSpPr>
            <p:spPr bwMode="auto">
              <a:xfrm flipH="1">
                <a:off x="1866900" y="2366763"/>
                <a:ext cx="928688" cy="93027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8" name="Line 16"/>
              <p:cNvSpPr>
                <a:spLocks noChangeShapeType="1"/>
              </p:cNvSpPr>
              <p:nvPr/>
            </p:nvSpPr>
            <p:spPr bwMode="auto">
              <a:xfrm flipH="1">
                <a:off x="2132013" y="2565201"/>
                <a:ext cx="930275" cy="93027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9" name="Line 17"/>
              <p:cNvSpPr>
                <a:spLocks noChangeShapeType="1"/>
              </p:cNvSpPr>
              <p:nvPr/>
            </p:nvSpPr>
            <p:spPr bwMode="auto">
              <a:xfrm>
                <a:off x="2132013" y="2168326"/>
                <a:ext cx="863600" cy="86201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60" name="Line 18"/>
              <p:cNvSpPr>
                <a:spLocks noChangeShapeType="1"/>
              </p:cNvSpPr>
              <p:nvPr/>
            </p:nvSpPr>
            <p:spPr bwMode="auto">
              <a:xfrm>
                <a:off x="1931988" y="2366763"/>
                <a:ext cx="865188" cy="863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61" name="Line 19"/>
              <p:cNvSpPr>
                <a:spLocks noChangeShapeType="1"/>
              </p:cNvSpPr>
              <p:nvPr/>
            </p:nvSpPr>
            <p:spPr bwMode="auto">
              <a:xfrm>
                <a:off x="1666875" y="2631876"/>
                <a:ext cx="930275" cy="88933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</p:grpSp>
        <p:sp>
          <p:nvSpPr>
            <p:cNvPr id="26662" name="Line 22"/>
            <p:cNvSpPr>
              <a:spLocks noChangeShapeType="1"/>
            </p:cNvSpPr>
            <p:nvPr/>
          </p:nvSpPr>
          <p:spPr bwMode="auto">
            <a:xfrm flipV="1">
              <a:off x="738188" y="2069231"/>
              <a:ext cx="1241525" cy="23244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6663" name="Line 23"/>
            <p:cNvSpPr>
              <a:spLocks noChangeShapeType="1"/>
            </p:cNvSpPr>
            <p:nvPr/>
          </p:nvSpPr>
          <p:spPr bwMode="auto">
            <a:xfrm>
              <a:off x="738188" y="2301676"/>
              <a:ext cx="377925" cy="75923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6664" name="Line 24"/>
            <p:cNvSpPr>
              <a:spLocks noChangeShapeType="1"/>
            </p:cNvSpPr>
            <p:nvPr/>
          </p:nvSpPr>
          <p:spPr bwMode="auto">
            <a:xfrm>
              <a:off x="738189" y="2301676"/>
              <a:ext cx="1241524" cy="158199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6665" name="Line 25"/>
            <p:cNvSpPr>
              <a:spLocks noChangeShapeType="1"/>
            </p:cNvSpPr>
            <p:nvPr/>
          </p:nvSpPr>
          <p:spPr bwMode="auto">
            <a:xfrm>
              <a:off x="738188" y="2301675"/>
              <a:ext cx="2163102" cy="64845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26654" name="Text Box 28"/>
          <p:cNvSpPr txBox="1">
            <a:spLocks noChangeArrowheads="1"/>
          </p:cNvSpPr>
          <p:nvPr/>
        </p:nvSpPr>
        <p:spPr bwMode="auto">
          <a:xfrm>
            <a:off x="1295636" y="1733483"/>
            <a:ext cx="1314468" cy="2714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000" tIns="10800" rIns="18000" bIns="0"/>
          <a:lstStyle/>
          <a:p>
            <a:r>
              <a:rPr lang="pt-PT" sz="1400" dirty="0">
                <a:latin typeface="Calibri" pitchFamily="34" charset="0"/>
              </a:rPr>
              <a:t>Plano da imagem</a:t>
            </a:r>
            <a:endParaRPr lang="en-GB" sz="1400" dirty="0">
              <a:latin typeface="Calibri" pitchFamily="34" charset="0"/>
            </a:endParaRPr>
          </a:p>
        </p:txBody>
      </p:sp>
      <p:grpSp>
        <p:nvGrpSpPr>
          <p:cNvPr id="6" name="Grupo 33"/>
          <p:cNvGrpSpPr>
            <a:grpSpLocks/>
          </p:cNvGrpSpPr>
          <p:nvPr/>
        </p:nvGrpSpPr>
        <p:grpSpPr bwMode="auto">
          <a:xfrm>
            <a:off x="71500" y="1880828"/>
            <a:ext cx="895350" cy="474663"/>
            <a:chOff x="628596" y="2370123"/>
            <a:chExt cx="895309" cy="474669"/>
          </a:xfrm>
        </p:grpSpPr>
        <p:sp>
          <p:nvSpPr>
            <p:cNvPr id="33" name="Sorriso 32"/>
            <p:cNvSpPr/>
            <p:nvPr/>
          </p:nvSpPr>
          <p:spPr>
            <a:xfrm>
              <a:off x="957194" y="2625714"/>
              <a:ext cx="219065" cy="219078"/>
            </a:xfrm>
            <a:prstGeom prst="smileyFace">
              <a:avLst/>
            </a:prstGeom>
            <a:solidFill>
              <a:srgbClr val="FFC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pt-PT"/>
            </a:p>
          </p:txBody>
        </p:sp>
        <p:sp>
          <p:nvSpPr>
            <p:cNvPr id="26650" name="Text Box 27"/>
            <p:cNvSpPr txBox="1">
              <a:spLocks noChangeArrowheads="1"/>
            </p:cNvSpPr>
            <p:nvPr/>
          </p:nvSpPr>
          <p:spPr bwMode="auto">
            <a:xfrm>
              <a:off x="628596" y="2370123"/>
              <a:ext cx="895309" cy="3317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400" dirty="0">
                  <a:latin typeface="Calibri" pitchFamily="34" charset="0"/>
                </a:rPr>
                <a:t>Câmara</a:t>
              </a:r>
              <a:endParaRPr lang="en-GB" sz="1400" dirty="0">
                <a:latin typeface="Calibri" pitchFamily="34" charset="0"/>
              </a:endParaRPr>
            </a:p>
          </p:txBody>
        </p:sp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40398A5D-5159-EB24-61E6-1A7D985EC056}"/>
              </a:ext>
            </a:extLst>
          </p:cNvPr>
          <p:cNvGrpSpPr/>
          <p:nvPr/>
        </p:nvGrpSpPr>
        <p:grpSpPr>
          <a:xfrm>
            <a:off x="4572000" y="1624314"/>
            <a:ext cx="1602500" cy="651627"/>
            <a:chOff x="4568560" y="1614957"/>
            <a:chExt cx="1602500" cy="651627"/>
          </a:xfrm>
        </p:grpSpPr>
        <p:sp>
          <p:nvSpPr>
            <p:cNvPr id="26643" name="Text Box 28"/>
            <p:cNvSpPr txBox="1">
              <a:spLocks noChangeArrowheads="1"/>
            </p:cNvSpPr>
            <p:nvPr/>
          </p:nvSpPr>
          <p:spPr bwMode="auto">
            <a:xfrm>
              <a:off x="4856592" y="1614957"/>
              <a:ext cx="1314468" cy="25876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600" dirty="0">
                  <a:latin typeface="Calibri" pitchFamily="34" charset="0"/>
                </a:rPr>
                <a:t>Fonte de luz</a:t>
              </a:r>
              <a:endParaRPr lang="en-GB" sz="1600" dirty="0">
                <a:latin typeface="Calibri" pitchFamily="34" charset="0"/>
              </a:endParaRPr>
            </a:p>
          </p:txBody>
        </p:sp>
        <p:sp>
          <p:nvSpPr>
            <p:cNvPr id="13" name="AutoShape 10">
              <a:extLst>
                <a:ext uri="{FF2B5EF4-FFF2-40B4-BE49-F238E27FC236}">
                  <a16:creationId xmlns:a16="http://schemas.microsoft.com/office/drawing/2014/main" id="{E61AC1FA-153D-4A83-0094-3DF54FBAC0C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568560" y="1903213"/>
              <a:ext cx="1481667" cy="363371"/>
            </a:xfrm>
            <a:prstGeom prst="parallelogram">
              <a:avLst>
                <a:gd name="adj" fmla="val 117718"/>
              </a:avLst>
            </a:prstGeom>
            <a:solidFill>
              <a:srgbClr val="FFC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 Box 28">
                <a:extLst>
                  <a:ext uri="{FF2B5EF4-FFF2-40B4-BE49-F238E27FC236}">
                    <a16:creationId xmlns:a16="http://schemas.microsoft.com/office/drawing/2014/main" id="{8CED6A9B-B35E-8E76-3102-22F8E0BC1FE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6392" y="5229645"/>
                <a:ext cx="2828475" cy="64845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18000" tIns="10800" rIns="18000" bIns="0"/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pt-PT" sz="1400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pt-PT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sz="1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pt-PT" sz="1400" b="0" i="1" smtClean="0">
                              <a:latin typeface="Cambria Math" panose="02040503050406030204" pitchFamily="18" charset="0"/>
                            </a:rPr>
                            <m:t>1⟷</m:t>
                          </m:r>
                          <m:r>
                            <a:rPr lang="pt-PT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r>
                            <a:rPr lang="pt-PT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e>
                      </m:d>
                      <m:r>
                        <a:rPr lang="pt-PT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pt-PT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t-PT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pt-P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pt-P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⟵</m:t>
                                </m:r>
                                <m:r>
                                  <a:rPr lang="pt-P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𝑜𝑐𝑐𝑙𝑢𝑑𝑒𝑑</m:t>
                                </m:r>
                              </m:e>
                            </m:mr>
                            <m:mr>
                              <m:e>
                                <m:r>
                                  <a:rPr lang="pt-P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1⟵</m:t>
                                </m:r>
                                <m:r>
                                  <a:rPr lang="pt-PT" sz="1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𝑣𝑖𝑠𝑖𝑏𝑙𝑒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GB" sz="1400" i="1" dirty="0">
                  <a:latin typeface="Calibri" pitchFamily="34" charset="0"/>
                </a:endParaRPr>
              </a:p>
            </p:txBody>
          </p:sp>
        </mc:Choice>
        <mc:Fallback xmlns="">
          <p:sp>
            <p:nvSpPr>
              <p:cNvPr id="27" name="Text Box 28">
                <a:extLst>
                  <a:ext uri="{FF2B5EF4-FFF2-40B4-BE49-F238E27FC236}">
                    <a16:creationId xmlns:a16="http://schemas.microsoft.com/office/drawing/2014/main" id="{8CED6A9B-B35E-8E76-3102-22F8E0BC1F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16392" y="5229645"/>
                <a:ext cx="2828475" cy="648457"/>
              </a:xfrm>
              <a:prstGeom prst="rect">
                <a:avLst/>
              </a:prstGeom>
              <a:blipFill>
                <a:blip r:embed="rId2"/>
                <a:stretch>
                  <a:fillRect t="-161538" b="-211538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8" name="Agrupar 37">
            <a:extLst>
              <a:ext uri="{FF2B5EF4-FFF2-40B4-BE49-F238E27FC236}">
                <a16:creationId xmlns:a16="http://schemas.microsoft.com/office/drawing/2014/main" id="{6281199B-631D-630E-6093-350720152215}"/>
              </a:ext>
            </a:extLst>
          </p:cNvPr>
          <p:cNvGrpSpPr/>
          <p:nvPr/>
        </p:nvGrpSpPr>
        <p:grpSpPr>
          <a:xfrm>
            <a:off x="738188" y="2301675"/>
            <a:ext cx="4913932" cy="3179553"/>
            <a:chOff x="738188" y="2301675"/>
            <a:chExt cx="4913932" cy="3179553"/>
          </a:xfrm>
        </p:grpSpPr>
        <p:sp>
          <p:nvSpPr>
            <p:cNvPr id="37" name="Balão Retangular Arredondado 36">
              <a:extLst>
                <a:ext uri="{FF2B5EF4-FFF2-40B4-BE49-F238E27FC236}">
                  <a16:creationId xmlns:a16="http://schemas.microsoft.com/office/drawing/2014/main" id="{C84F7B9A-6E23-A67B-9F7A-3F548CCABA44}"/>
                </a:ext>
              </a:extLst>
            </p:cNvPr>
            <p:cNvSpPr/>
            <p:nvPr/>
          </p:nvSpPr>
          <p:spPr>
            <a:xfrm>
              <a:off x="966850" y="4100484"/>
              <a:ext cx="1259061" cy="624660"/>
            </a:xfrm>
            <a:prstGeom prst="wedgeRoundRectCallout">
              <a:avLst>
                <a:gd name="adj1" fmla="val 113622"/>
                <a:gd name="adj2" fmla="val -87840"/>
                <a:gd name="adj3" fmla="val 16667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Primary Ray</a:t>
              </a:r>
            </a:p>
          </p:txBody>
        </p:sp>
        <p:cxnSp>
          <p:nvCxnSpPr>
            <p:cNvPr id="7" name="Conexão Reta Unidirecional 6">
              <a:extLst>
                <a:ext uri="{FF2B5EF4-FFF2-40B4-BE49-F238E27FC236}">
                  <a16:creationId xmlns:a16="http://schemas.microsoft.com/office/drawing/2014/main" id="{19B05949-860C-5EB1-DDBA-FA8F5D73DC11}"/>
                </a:ext>
              </a:extLst>
            </p:cNvPr>
            <p:cNvCxnSpPr>
              <a:cxnSpLocks/>
              <a:stCxn id="26665" idx="0"/>
            </p:cNvCxnSpPr>
            <p:nvPr/>
          </p:nvCxnSpPr>
          <p:spPr>
            <a:xfrm>
              <a:off x="738188" y="2301675"/>
              <a:ext cx="4913932" cy="317955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CDE7948D-4741-1064-EB34-173D59CCB51F}"/>
              </a:ext>
            </a:extLst>
          </p:cNvPr>
          <p:cNvSpPr/>
          <p:nvPr/>
        </p:nvSpPr>
        <p:spPr>
          <a:xfrm rot="2589058">
            <a:off x="1643653" y="2898430"/>
            <a:ext cx="228662" cy="1556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626" name="CaixaDeTexto 26625">
                <a:extLst>
                  <a:ext uri="{FF2B5EF4-FFF2-40B4-BE49-F238E27FC236}">
                    <a16:creationId xmlns:a16="http://schemas.microsoft.com/office/drawing/2014/main" id="{79279F91-3F2D-58C2-50D4-D74F35E8A0C9}"/>
                  </a:ext>
                </a:extLst>
              </p:cNvPr>
              <p:cNvSpPr txBox="1"/>
              <p:nvPr/>
            </p:nvSpPr>
            <p:spPr>
              <a:xfrm>
                <a:off x="5541157" y="2596189"/>
                <a:ext cx="322139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pt-PT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⟶</m:t>
                          </m:r>
                          <m:sSub>
                            <m:sSubPr>
                              <m:ctrlPr>
                                <a:rPr lang="pt-PT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PT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pt-PT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</m:e>
                      </m:d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pt-PT" sz="20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𝑙𝑖</m:t>
                          </m:r>
                        </m:sub>
                      </m:sSub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⟷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𝑙𝑖</m:t>
                          </m:r>
                        </m:e>
                      </m:d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func>
                        <m:funcPr>
                          <m:ctrlP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PT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26626" name="CaixaDeTexto 26625">
                <a:extLst>
                  <a:ext uri="{FF2B5EF4-FFF2-40B4-BE49-F238E27FC236}">
                    <a16:creationId xmlns:a16="http://schemas.microsoft.com/office/drawing/2014/main" id="{79279F91-3F2D-58C2-50D4-D74F35E8A0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1157" y="2596189"/>
                <a:ext cx="3221395" cy="70788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Agrupar 10">
            <a:extLst>
              <a:ext uri="{FF2B5EF4-FFF2-40B4-BE49-F238E27FC236}">
                <a16:creationId xmlns:a16="http://schemas.microsoft.com/office/drawing/2014/main" id="{8D48E87F-690A-7999-66FE-A44C580A8280}"/>
              </a:ext>
            </a:extLst>
          </p:cNvPr>
          <p:cNvGrpSpPr/>
          <p:nvPr/>
        </p:nvGrpSpPr>
        <p:grpSpPr>
          <a:xfrm>
            <a:off x="3455876" y="2212611"/>
            <a:ext cx="2318705" cy="3219570"/>
            <a:chOff x="3455876" y="2212611"/>
            <a:chExt cx="2318705" cy="3219570"/>
          </a:xfrm>
        </p:grpSpPr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6D6CC5C1-D502-3F8C-3664-729DF9B10C23}"/>
                </a:ext>
              </a:extLst>
            </p:cNvPr>
            <p:cNvGrpSpPr/>
            <p:nvPr/>
          </p:nvGrpSpPr>
          <p:grpSpPr>
            <a:xfrm>
              <a:off x="4874481" y="4163632"/>
              <a:ext cx="900100" cy="921881"/>
              <a:chOff x="4874481" y="4163632"/>
              <a:chExt cx="900100" cy="921881"/>
            </a:xfrm>
          </p:grpSpPr>
          <p:sp>
            <p:nvSpPr>
              <p:cNvPr id="48" name="Arco 47">
                <a:extLst>
                  <a:ext uri="{FF2B5EF4-FFF2-40B4-BE49-F238E27FC236}">
                    <a16:creationId xmlns:a16="http://schemas.microsoft.com/office/drawing/2014/main" id="{8B0402CB-C3EA-126B-E3ED-6122B2864B57}"/>
                  </a:ext>
                </a:extLst>
              </p:cNvPr>
              <p:cNvSpPr/>
              <p:nvPr/>
            </p:nvSpPr>
            <p:spPr>
              <a:xfrm rot="19419015">
                <a:off x="4874481" y="4556695"/>
                <a:ext cx="900100" cy="528818"/>
              </a:xfrm>
              <a:prstGeom prst="arc">
                <a:avLst>
                  <a:gd name="adj1" fmla="val 19619384"/>
                  <a:gd name="adj2" fmla="val 21039523"/>
                </a:avLst>
              </a:prstGeom>
              <a:ln w="285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Text Box 28">
                <a:extLst>
                  <a:ext uri="{FF2B5EF4-FFF2-40B4-BE49-F238E27FC236}">
                    <a16:creationId xmlns:a16="http://schemas.microsoft.com/office/drawing/2014/main" id="{1221E78E-571E-9C36-F166-B203B921E6C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428379" y="4163632"/>
                <a:ext cx="300431" cy="3454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18000" tIns="10800" rIns="18000" bIns="0"/>
              <a:lstStyle/>
              <a:p>
                <a:r>
                  <a:rPr lang="pt-PT" sz="1600" dirty="0" err="1">
                    <a:ln w="0"/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latin typeface="Calibri" pitchFamily="34" charset="0"/>
                  </a:rPr>
                  <a:t>Θ</a:t>
                </a:r>
                <a:endParaRPr lang="en-GB" sz="1600" dirty="0">
                  <a:ln w="0"/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Calibri" pitchFamily="34" charset="0"/>
                </a:endParaRPr>
              </a:p>
            </p:txBody>
          </p:sp>
        </p:grpSp>
        <p:grpSp>
          <p:nvGrpSpPr>
            <p:cNvPr id="10" name="Agrupar 9">
              <a:extLst>
                <a:ext uri="{FF2B5EF4-FFF2-40B4-BE49-F238E27FC236}">
                  <a16:creationId xmlns:a16="http://schemas.microsoft.com/office/drawing/2014/main" id="{2046C015-CD9C-D13F-AC5A-3BA89534F85D}"/>
                </a:ext>
              </a:extLst>
            </p:cNvPr>
            <p:cNvGrpSpPr/>
            <p:nvPr/>
          </p:nvGrpSpPr>
          <p:grpSpPr>
            <a:xfrm>
              <a:off x="3455876" y="2212611"/>
              <a:ext cx="2211208" cy="3219570"/>
              <a:chOff x="3455876" y="2212611"/>
              <a:chExt cx="2211208" cy="3219570"/>
            </a:xfrm>
          </p:grpSpPr>
          <p:cxnSp>
            <p:nvCxnSpPr>
              <p:cNvPr id="2" name="Conexão Reta Unidirecional 1">
                <a:extLst>
                  <a:ext uri="{FF2B5EF4-FFF2-40B4-BE49-F238E27FC236}">
                    <a16:creationId xmlns:a16="http://schemas.microsoft.com/office/drawing/2014/main" id="{754BAD30-F64C-EBEF-AE41-F1833DD8D901}"/>
                  </a:ext>
                </a:extLst>
              </p:cNvPr>
              <p:cNvCxnSpPr>
                <a:cxnSpLocks/>
                <a:stCxn id="41" idx="0"/>
              </p:cNvCxnSpPr>
              <p:nvPr/>
            </p:nvCxnSpPr>
            <p:spPr>
              <a:xfrm flipH="1" flipV="1">
                <a:off x="4805335" y="2212611"/>
                <a:ext cx="861749" cy="3219570"/>
              </a:xfrm>
              <a:prstGeom prst="straightConnector1">
                <a:avLst/>
              </a:prstGeom>
              <a:ln w="38100">
                <a:solidFill>
                  <a:srgbClr val="7030A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Balão Retangular Arredondado 8">
                <a:extLst>
                  <a:ext uri="{FF2B5EF4-FFF2-40B4-BE49-F238E27FC236}">
                    <a16:creationId xmlns:a16="http://schemas.microsoft.com/office/drawing/2014/main" id="{808CB6CF-3876-27D1-EDDB-E2B0EE9118D1}"/>
                  </a:ext>
                </a:extLst>
              </p:cNvPr>
              <p:cNvSpPr/>
              <p:nvPr/>
            </p:nvSpPr>
            <p:spPr>
              <a:xfrm>
                <a:off x="3455876" y="2991745"/>
                <a:ext cx="1259061" cy="624660"/>
              </a:xfrm>
              <a:prstGeom prst="wedgeRoundRectCallout">
                <a:avLst>
                  <a:gd name="adj1" fmla="val 72402"/>
                  <a:gd name="adj2" fmla="val -48277"/>
                  <a:gd name="adj3" fmla="val 1666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6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Shadow Ray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149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66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11DDE0D-EB12-3763-B881-E6EF4DE4734D}"/>
              </a:ext>
            </a:extLst>
          </p:cNvPr>
          <p:cNvGrpSpPr/>
          <p:nvPr/>
        </p:nvGrpSpPr>
        <p:grpSpPr>
          <a:xfrm>
            <a:off x="3311860" y="3681028"/>
            <a:ext cx="4880634" cy="2261627"/>
            <a:chOff x="3317875" y="3690581"/>
            <a:chExt cx="4880634" cy="2261627"/>
          </a:xfrm>
        </p:grpSpPr>
        <p:sp>
          <p:nvSpPr>
            <p:cNvPr id="17" name="AutoShape 10">
              <a:extLst>
                <a:ext uri="{FF2B5EF4-FFF2-40B4-BE49-F238E27FC236}">
                  <a16:creationId xmlns:a16="http://schemas.microsoft.com/office/drawing/2014/main" id="{1A1F1A02-8F8C-0ED5-5980-861515B987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7875" y="5111936"/>
              <a:ext cx="3983038" cy="840272"/>
            </a:xfrm>
            <a:prstGeom prst="parallelogram">
              <a:avLst>
                <a:gd name="adj" fmla="val 117718"/>
              </a:avLst>
            </a:prstGeom>
            <a:solidFill>
              <a:srgbClr val="00B05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8" name="AutoShape 11">
              <a:extLst>
                <a:ext uri="{FF2B5EF4-FFF2-40B4-BE49-F238E27FC236}">
                  <a16:creationId xmlns:a16="http://schemas.microsoft.com/office/drawing/2014/main" id="{12372A3C-B580-B039-7488-627DA1EA42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8102" y="3690581"/>
              <a:ext cx="840407" cy="838913"/>
            </a:xfrm>
            <a:prstGeom prst="cube">
              <a:avLst>
                <a:gd name="adj" fmla="val 25000"/>
              </a:avLst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grpSp>
        <p:nvGrpSpPr>
          <p:cNvPr id="47" name="Agrupar 46">
            <a:extLst>
              <a:ext uri="{FF2B5EF4-FFF2-40B4-BE49-F238E27FC236}">
                <a16:creationId xmlns:a16="http://schemas.microsoft.com/office/drawing/2014/main" id="{14D442BD-FD5A-AB79-D104-545475D5A719}"/>
              </a:ext>
            </a:extLst>
          </p:cNvPr>
          <p:cNvGrpSpPr/>
          <p:nvPr/>
        </p:nvGrpSpPr>
        <p:grpSpPr>
          <a:xfrm>
            <a:off x="5415056" y="4100484"/>
            <a:ext cx="678944" cy="1751685"/>
            <a:chOff x="4680012" y="2308330"/>
            <a:chExt cx="678944" cy="175168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CD22B9B-3881-440F-AA62-3E23096E5995}"/>
                </a:ext>
              </a:extLst>
            </p:cNvPr>
            <p:cNvSpPr/>
            <p:nvPr/>
          </p:nvSpPr>
          <p:spPr>
            <a:xfrm>
              <a:off x="4680012" y="3640027"/>
              <a:ext cx="504056" cy="11300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3" name="Conexão Reta Unidirecional 42">
              <a:extLst>
                <a:ext uri="{FF2B5EF4-FFF2-40B4-BE49-F238E27FC236}">
                  <a16:creationId xmlns:a16="http://schemas.microsoft.com/office/drawing/2014/main" id="{449994F9-DBBE-EEB2-B263-DED32E5EB9A6}"/>
                </a:ext>
              </a:extLst>
            </p:cNvPr>
            <p:cNvCxnSpPr>
              <a:stCxn id="41" idx="0"/>
            </p:cNvCxnSpPr>
            <p:nvPr/>
          </p:nvCxnSpPr>
          <p:spPr>
            <a:xfrm flipV="1">
              <a:off x="4932040" y="2417874"/>
              <a:ext cx="0" cy="1222153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8F6AC552-3C93-C341-9E25-41563800C085}"/>
                </a:ext>
              </a:extLst>
            </p:cNvPr>
            <p:cNvSpPr txBox="1"/>
            <p:nvPr/>
          </p:nvSpPr>
          <p:spPr>
            <a:xfrm>
              <a:off x="5009180" y="2308330"/>
              <a:ext cx="3497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N</a:t>
              </a:r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61D38260-ACF6-E1EE-DC2E-BC584B366697}"/>
                </a:ext>
              </a:extLst>
            </p:cNvPr>
            <p:cNvSpPr txBox="1"/>
            <p:nvPr/>
          </p:nvSpPr>
          <p:spPr>
            <a:xfrm>
              <a:off x="4784403" y="3659905"/>
              <a:ext cx="2952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x</a:t>
              </a:r>
            </a:p>
          </p:txBody>
        </p:sp>
      </p:grpSp>
      <p:sp>
        <p:nvSpPr>
          <p:cNvPr id="26628" name="Título 1"/>
          <p:cNvSpPr>
            <a:spLocks noGrp="1"/>
          </p:cNvSpPr>
          <p:nvPr>
            <p:ph type="title"/>
          </p:nvPr>
        </p:nvSpPr>
        <p:spPr>
          <a:xfrm>
            <a:off x="2454274" y="333375"/>
            <a:ext cx="6353175" cy="755650"/>
          </a:xfrm>
        </p:spPr>
        <p:txBody>
          <a:bodyPr/>
          <a:lstStyle/>
          <a:p>
            <a:pPr eaLnBrk="1" hangingPunct="1"/>
            <a:r>
              <a:rPr lang="pt-PT" i="1" dirty="0" err="1"/>
              <a:t>Backward</a:t>
            </a:r>
            <a:r>
              <a:rPr lang="pt-PT" i="1" dirty="0"/>
              <a:t> </a:t>
            </a:r>
            <a:r>
              <a:rPr lang="pt-PT" i="1" dirty="0" err="1"/>
              <a:t>Ray</a:t>
            </a:r>
            <a:r>
              <a:rPr lang="pt-PT" i="1" dirty="0"/>
              <a:t> </a:t>
            </a:r>
            <a:r>
              <a:rPr lang="pt-PT" i="1" dirty="0" err="1"/>
              <a:t>Tracing</a:t>
            </a:r>
            <a:endParaRPr lang="pt-PT" i="1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26630" name="Marcador de Posição do Número do Diapositivo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320B086-C92C-4029-9942-FD96D7BDC22F}" type="slidenum">
              <a:rPr lang="pt-PT" smtClean="0"/>
              <a:pPr>
                <a:defRPr/>
              </a:pPr>
              <a:t>7</a:t>
            </a:fld>
            <a:endParaRPr lang="pt-PT"/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021E734C-D172-B2F4-1661-E5E21123DD14}"/>
              </a:ext>
            </a:extLst>
          </p:cNvPr>
          <p:cNvGrpSpPr/>
          <p:nvPr/>
        </p:nvGrpSpPr>
        <p:grpSpPr>
          <a:xfrm>
            <a:off x="738188" y="2069231"/>
            <a:ext cx="2163102" cy="1814441"/>
            <a:chOff x="738188" y="2069231"/>
            <a:chExt cx="2163102" cy="1814441"/>
          </a:xfrm>
        </p:grpSpPr>
        <p:grpSp>
          <p:nvGrpSpPr>
            <p:cNvPr id="8" name="Agrupar 7">
              <a:extLst>
                <a:ext uri="{FF2B5EF4-FFF2-40B4-BE49-F238E27FC236}">
                  <a16:creationId xmlns:a16="http://schemas.microsoft.com/office/drawing/2014/main" id="{84D93230-CCC2-556D-FE5F-00EB3353D21D}"/>
                </a:ext>
              </a:extLst>
            </p:cNvPr>
            <p:cNvGrpSpPr/>
            <p:nvPr/>
          </p:nvGrpSpPr>
          <p:grpSpPr>
            <a:xfrm>
              <a:off x="1295636" y="2312876"/>
              <a:ext cx="1395413" cy="1352886"/>
              <a:chOff x="1666875" y="2168326"/>
              <a:chExt cx="1395413" cy="1352886"/>
            </a:xfrm>
          </p:grpSpPr>
          <p:sp>
            <p:nvSpPr>
              <p:cNvPr id="26655" name="Rectangle 7"/>
              <p:cNvSpPr>
                <a:spLocks noChangeArrowheads="1"/>
              </p:cNvSpPr>
              <p:nvPr/>
            </p:nvSpPr>
            <p:spPr bwMode="auto">
              <a:xfrm rot="2632425">
                <a:off x="1733550" y="2168326"/>
                <a:ext cx="1257300" cy="1319213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6" name="Line 14"/>
              <p:cNvSpPr>
                <a:spLocks noChangeShapeType="1"/>
              </p:cNvSpPr>
              <p:nvPr/>
            </p:nvSpPr>
            <p:spPr bwMode="auto">
              <a:xfrm flipH="1">
                <a:off x="1666875" y="2168326"/>
                <a:ext cx="930275" cy="92868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7" name="Line 15"/>
              <p:cNvSpPr>
                <a:spLocks noChangeShapeType="1"/>
              </p:cNvSpPr>
              <p:nvPr/>
            </p:nvSpPr>
            <p:spPr bwMode="auto">
              <a:xfrm flipH="1">
                <a:off x="1866900" y="2366763"/>
                <a:ext cx="928688" cy="93027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8" name="Line 16"/>
              <p:cNvSpPr>
                <a:spLocks noChangeShapeType="1"/>
              </p:cNvSpPr>
              <p:nvPr/>
            </p:nvSpPr>
            <p:spPr bwMode="auto">
              <a:xfrm flipH="1">
                <a:off x="2132013" y="2565201"/>
                <a:ext cx="930275" cy="93027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59" name="Line 17"/>
              <p:cNvSpPr>
                <a:spLocks noChangeShapeType="1"/>
              </p:cNvSpPr>
              <p:nvPr/>
            </p:nvSpPr>
            <p:spPr bwMode="auto">
              <a:xfrm>
                <a:off x="2132013" y="2168326"/>
                <a:ext cx="863600" cy="86201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60" name="Line 18"/>
              <p:cNvSpPr>
                <a:spLocks noChangeShapeType="1"/>
              </p:cNvSpPr>
              <p:nvPr/>
            </p:nvSpPr>
            <p:spPr bwMode="auto">
              <a:xfrm>
                <a:off x="1931988" y="2366763"/>
                <a:ext cx="865188" cy="863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6661" name="Line 19"/>
              <p:cNvSpPr>
                <a:spLocks noChangeShapeType="1"/>
              </p:cNvSpPr>
              <p:nvPr/>
            </p:nvSpPr>
            <p:spPr bwMode="auto">
              <a:xfrm>
                <a:off x="1666875" y="2631876"/>
                <a:ext cx="930275" cy="88933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pt-PT"/>
              </a:p>
            </p:txBody>
          </p:sp>
        </p:grpSp>
        <p:sp>
          <p:nvSpPr>
            <p:cNvPr id="26662" name="Line 22"/>
            <p:cNvSpPr>
              <a:spLocks noChangeShapeType="1"/>
            </p:cNvSpPr>
            <p:nvPr/>
          </p:nvSpPr>
          <p:spPr bwMode="auto">
            <a:xfrm flipV="1">
              <a:off x="738188" y="2069231"/>
              <a:ext cx="1241525" cy="23244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6663" name="Line 23"/>
            <p:cNvSpPr>
              <a:spLocks noChangeShapeType="1"/>
            </p:cNvSpPr>
            <p:nvPr/>
          </p:nvSpPr>
          <p:spPr bwMode="auto">
            <a:xfrm>
              <a:off x="738188" y="2301676"/>
              <a:ext cx="377925" cy="75923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6664" name="Line 24"/>
            <p:cNvSpPr>
              <a:spLocks noChangeShapeType="1"/>
            </p:cNvSpPr>
            <p:nvPr/>
          </p:nvSpPr>
          <p:spPr bwMode="auto">
            <a:xfrm>
              <a:off x="738189" y="2301676"/>
              <a:ext cx="1241524" cy="158199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6665" name="Line 25"/>
            <p:cNvSpPr>
              <a:spLocks noChangeShapeType="1"/>
            </p:cNvSpPr>
            <p:nvPr/>
          </p:nvSpPr>
          <p:spPr bwMode="auto">
            <a:xfrm>
              <a:off x="738188" y="2301675"/>
              <a:ext cx="2163102" cy="64845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26654" name="Text Box 28"/>
          <p:cNvSpPr txBox="1">
            <a:spLocks noChangeArrowheads="1"/>
          </p:cNvSpPr>
          <p:nvPr/>
        </p:nvSpPr>
        <p:spPr bwMode="auto">
          <a:xfrm>
            <a:off x="1295636" y="1733483"/>
            <a:ext cx="1314468" cy="2714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000" tIns="10800" rIns="18000" bIns="0"/>
          <a:lstStyle/>
          <a:p>
            <a:r>
              <a:rPr lang="pt-PT" sz="1400" dirty="0">
                <a:latin typeface="Calibri" pitchFamily="34" charset="0"/>
              </a:rPr>
              <a:t>Plano da imagem</a:t>
            </a:r>
            <a:endParaRPr lang="en-GB" sz="1400" dirty="0">
              <a:latin typeface="Calibri" pitchFamily="34" charset="0"/>
            </a:endParaRPr>
          </a:p>
        </p:txBody>
      </p:sp>
      <p:grpSp>
        <p:nvGrpSpPr>
          <p:cNvPr id="6" name="Grupo 33"/>
          <p:cNvGrpSpPr>
            <a:grpSpLocks/>
          </p:cNvGrpSpPr>
          <p:nvPr/>
        </p:nvGrpSpPr>
        <p:grpSpPr bwMode="auto">
          <a:xfrm>
            <a:off x="71500" y="1880828"/>
            <a:ext cx="895350" cy="474663"/>
            <a:chOff x="628596" y="2370123"/>
            <a:chExt cx="895309" cy="474669"/>
          </a:xfrm>
        </p:grpSpPr>
        <p:sp>
          <p:nvSpPr>
            <p:cNvPr id="33" name="Sorriso 32"/>
            <p:cNvSpPr/>
            <p:nvPr/>
          </p:nvSpPr>
          <p:spPr>
            <a:xfrm>
              <a:off x="957194" y="2625714"/>
              <a:ext cx="219065" cy="219078"/>
            </a:xfrm>
            <a:prstGeom prst="smileyFace">
              <a:avLst/>
            </a:prstGeom>
            <a:solidFill>
              <a:srgbClr val="FFC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pt-PT"/>
            </a:p>
          </p:txBody>
        </p:sp>
        <p:sp>
          <p:nvSpPr>
            <p:cNvPr id="26650" name="Text Box 27"/>
            <p:cNvSpPr txBox="1">
              <a:spLocks noChangeArrowheads="1"/>
            </p:cNvSpPr>
            <p:nvPr/>
          </p:nvSpPr>
          <p:spPr bwMode="auto">
            <a:xfrm>
              <a:off x="628596" y="2370123"/>
              <a:ext cx="895309" cy="3317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400" dirty="0">
                  <a:latin typeface="Calibri" pitchFamily="34" charset="0"/>
                </a:rPr>
                <a:t>Câmara</a:t>
              </a:r>
              <a:endParaRPr lang="en-GB" sz="1400" dirty="0">
                <a:latin typeface="Calibri" pitchFamily="34" charset="0"/>
              </a:endParaRPr>
            </a:p>
          </p:txBody>
        </p:sp>
      </p:grp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40398A5D-5159-EB24-61E6-1A7D985EC056}"/>
              </a:ext>
            </a:extLst>
          </p:cNvPr>
          <p:cNvGrpSpPr/>
          <p:nvPr/>
        </p:nvGrpSpPr>
        <p:grpSpPr>
          <a:xfrm>
            <a:off x="4572000" y="1624314"/>
            <a:ext cx="1602500" cy="651627"/>
            <a:chOff x="4568560" y="1614957"/>
            <a:chExt cx="1602500" cy="651627"/>
          </a:xfrm>
        </p:grpSpPr>
        <p:sp>
          <p:nvSpPr>
            <p:cNvPr id="26643" name="Text Box 28"/>
            <p:cNvSpPr txBox="1">
              <a:spLocks noChangeArrowheads="1"/>
            </p:cNvSpPr>
            <p:nvPr/>
          </p:nvSpPr>
          <p:spPr bwMode="auto">
            <a:xfrm>
              <a:off x="4856592" y="1614957"/>
              <a:ext cx="1314468" cy="25876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pPr algn="ctr"/>
              <a:r>
                <a:rPr lang="pt-PT" sz="1600" dirty="0">
                  <a:latin typeface="Calibri" pitchFamily="34" charset="0"/>
                </a:rPr>
                <a:t>Fonte de luz</a:t>
              </a:r>
              <a:endParaRPr lang="en-GB" sz="1600" dirty="0">
                <a:latin typeface="Calibri" pitchFamily="34" charset="0"/>
              </a:endParaRPr>
            </a:p>
          </p:txBody>
        </p:sp>
        <p:sp>
          <p:nvSpPr>
            <p:cNvPr id="13" name="AutoShape 10">
              <a:extLst>
                <a:ext uri="{FF2B5EF4-FFF2-40B4-BE49-F238E27FC236}">
                  <a16:creationId xmlns:a16="http://schemas.microsoft.com/office/drawing/2014/main" id="{E61AC1FA-153D-4A83-0094-3DF54FBAC0C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568560" y="1903213"/>
              <a:ext cx="1481667" cy="363371"/>
            </a:xfrm>
            <a:prstGeom prst="parallelogram">
              <a:avLst>
                <a:gd name="adj" fmla="val 117718"/>
              </a:avLst>
            </a:prstGeom>
            <a:solidFill>
              <a:srgbClr val="FFC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pt-PT"/>
            </a:p>
          </p:txBody>
        </p:sp>
      </p:grp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6281199B-631D-630E-6093-350720152215}"/>
              </a:ext>
            </a:extLst>
          </p:cNvPr>
          <p:cNvGrpSpPr/>
          <p:nvPr/>
        </p:nvGrpSpPr>
        <p:grpSpPr>
          <a:xfrm>
            <a:off x="738188" y="2301675"/>
            <a:ext cx="4913932" cy="3179553"/>
            <a:chOff x="738188" y="2301675"/>
            <a:chExt cx="4913932" cy="3179553"/>
          </a:xfrm>
        </p:grpSpPr>
        <p:sp>
          <p:nvSpPr>
            <p:cNvPr id="37" name="Balão Retangular Arredondado 36">
              <a:extLst>
                <a:ext uri="{FF2B5EF4-FFF2-40B4-BE49-F238E27FC236}">
                  <a16:creationId xmlns:a16="http://schemas.microsoft.com/office/drawing/2014/main" id="{C84F7B9A-6E23-A67B-9F7A-3F548CCABA44}"/>
                </a:ext>
              </a:extLst>
            </p:cNvPr>
            <p:cNvSpPr/>
            <p:nvPr/>
          </p:nvSpPr>
          <p:spPr>
            <a:xfrm>
              <a:off x="966850" y="4100484"/>
              <a:ext cx="1259061" cy="624660"/>
            </a:xfrm>
            <a:prstGeom prst="wedgeRoundRectCallout">
              <a:avLst>
                <a:gd name="adj1" fmla="val 113622"/>
                <a:gd name="adj2" fmla="val -87840"/>
                <a:gd name="adj3" fmla="val 16667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Primary Ray</a:t>
              </a:r>
            </a:p>
          </p:txBody>
        </p:sp>
        <p:cxnSp>
          <p:nvCxnSpPr>
            <p:cNvPr id="7" name="Conexão Reta Unidirecional 6">
              <a:extLst>
                <a:ext uri="{FF2B5EF4-FFF2-40B4-BE49-F238E27FC236}">
                  <a16:creationId xmlns:a16="http://schemas.microsoft.com/office/drawing/2014/main" id="{19B05949-860C-5EB1-DDBA-FA8F5D73DC11}"/>
                </a:ext>
              </a:extLst>
            </p:cNvPr>
            <p:cNvCxnSpPr>
              <a:cxnSpLocks/>
              <a:stCxn id="26665" idx="0"/>
            </p:cNvCxnSpPr>
            <p:nvPr/>
          </p:nvCxnSpPr>
          <p:spPr>
            <a:xfrm>
              <a:off x="738188" y="2301675"/>
              <a:ext cx="4913932" cy="317955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CDE7948D-4741-1064-EB34-173D59CCB51F}"/>
              </a:ext>
            </a:extLst>
          </p:cNvPr>
          <p:cNvSpPr/>
          <p:nvPr/>
        </p:nvSpPr>
        <p:spPr>
          <a:xfrm rot="2589058">
            <a:off x="1643653" y="2898430"/>
            <a:ext cx="228662" cy="15567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626" name="CaixaDeTexto 26625">
                <a:extLst>
                  <a:ext uri="{FF2B5EF4-FFF2-40B4-BE49-F238E27FC236}">
                    <a16:creationId xmlns:a16="http://schemas.microsoft.com/office/drawing/2014/main" id="{79279F91-3F2D-58C2-50D4-D74F35E8A0C9}"/>
                  </a:ext>
                </a:extLst>
              </p:cNvPr>
              <p:cNvSpPr txBox="1"/>
              <p:nvPr/>
            </p:nvSpPr>
            <p:spPr>
              <a:xfrm>
                <a:off x="5918643" y="1910020"/>
                <a:ext cx="3269165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pt-PT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⟶</m:t>
                          </m:r>
                          <m:sSub>
                            <m:sSubPr>
                              <m:ctrlPr>
                                <a:rPr lang="pt-PT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PT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pt-PT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</m:e>
                      </m:d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pt-PT" sz="20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𝑙𝑖</m:t>
                          </m:r>
                        </m:sub>
                      </m:sSub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⟷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𝑙𝑖</m:t>
                          </m:r>
                        </m:e>
                      </m:d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func>
                        <m:funcPr>
                          <m:ctrlP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PT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</m:oMath>
                  </m:oMathPara>
                </a14:m>
                <a:endParaRPr lang="en-GB" sz="2000" dirty="0"/>
              </a:p>
              <a:p>
                <a:pPr algn="ctr"/>
                <a:r>
                  <a:rPr lang="en-GB" sz="2000" dirty="0"/>
                  <a:t>+ </a:t>
                </a:r>
                <a14:m>
                  <m:oMath xmlns:m="http://schemas.openxmlformats.org/officeDocument/2006/math">
                    <m:r>
                      <a:rPr lang="pt-PT" sz="2000" i="1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pt-PT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PT" sz="20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  <m:r>
                          <a:rPr lang="pt-P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⟶</m:t>
                        </m:r>
                        <m:sSub>
                          <m:sSubPr>
                            <m:ctrlP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𝜔</m:t>
                            </m:r>
                            <m:r>
                              <a:rPr lang="pt-P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e>
                          <m:sub>
                            <m: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e>
                    </m:d>
                  </m:oMath>
                </a14:m>
                <a:endParaRPr lang="en-GB" sz="2000" dirty="0"/>
              </a:p>
            </p:txBody>
          </p:sp>
        </mc:Choice>
        <mc:Fallback xmlns="">
          <p:sp>
            <p:nvSpPr>
              <p:cNvPr id="26626" name="CaixaDeTexto 26625">
                <a:extLst>
                  <a:ext uri="{FF2B5EF4-FFF2-40B4-BE49-F238E27FC236}">
                    <a16:creationId xmlns:a16="http://schemas.microsoft.com/office/drawing/2014/main" id="{79279F91-3F2D-58C2-50D4-D74F35E8A0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8643" y="1910020"/>
                <a:ext cx="3269165" cy="1015663"/>
              </a:xfrm>
              <a:prstGeom prst="rect">
                <a:avLst/>
              </a:prstGeom>
              <a:blipFill>
                <a:blip r:embed="rId2"/>
                <a:stretch>
                  <a:fillRect b="-987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" name="Agrupar 9">
            <a:extLst>
              <a:ext uri="{FF2B5EF4-FFF2-40B4-BE49-F238E27FC236}">
                <a16:creationId xmlns:a16="http://schemas.microsoft.com/office/drawing/2014/main" id="{2046C015-CD9C-D13F-AC5A-3BA89534F85D}"/>
              </a:ext>
            </a:extLst>
          </p:cNvPr>
          <p:cNvGrpSpPr/>
          <p:nvPr/>
        </p:nvGrpSpPr>
        <p:grpSpPr>
          <a:xfrm>
            <a:off x="3512688" y="2212611"/>
            <a:ext cx="2154396" cy="3219570"/>
            <a:chOff x="3512688" y="2212611"/>
            <a:chExt cx="2154396" cy="3219570"/>
          </a:xfrm>
        </p:grpSpPr>
        <p:cxnSp>
          <p:nvCxnSpPr>
            <p:cNvPr id="2" name="Conexão Reta Unidirecional 1">
              <a:extLst>
                <a:ext uri="{FF2B5EF4-FFF2-40B4-BE49-F238E27FC236}">
                  <a16:creationId xmlns:a16="http://schemas.microsoft.com/office/drawing/2014/main" id="{754BAD30-F64C-EBEF-AE41-F1833DD8D901}"/>
                </a:ext>
              </a:extLst>
            </p:cNvPr>
            <p:cNvCxnSpPr>
              <a:cxnSpLocks/>
              <a:stCxn id="41" idx="0"/>
            </p:cNvCxnSpPr>
            <p:nvPr/>
          </p:nvCxnSpPr>
          <p:spPr>
            <a:xfrm flipH="1" flipV="1">
              <a:off x="4860032" y="2212611"/>
              <a:ext cx="807052" cy="3219570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Balão Retangular Arredondado 8">
              <a:extLst>
                <a:ext uri="{FF2B5EF4-FFF2-40B4-BE49-F238E27FC236}">
                  <a16:creationId xmlns:a16="http://schemas.microsoft.com/office/drawing/2014/main" id="{808CB6CF-3876-27D1-EDDB-E2B0EE9118D1}"/>
                </a:ext>
              </a:extLst>
            </p:cNvPr>
            <p:cNvSpPr/>
            <p:nvPr/>
          </p:nvSpPr>
          <p:spPr>
            <a:xfrm>
              <a:off x="3512688" y="2983865"/>
              <a:ext cx="1259061" cy="624660"/>
            </a:xfrm>
            <a:prstGeom prst="wedgeRoundRectCallout">
              <a:avLst>
                <a:gd name="adj1" fmla="val 72402"/>
                <a:gd name="adj2" fmla="val -48277"/>
                <a:gd name="adj3" fmla="val 16667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Shadow Ray</a:t>
              </a:r>
            </a:p>
          </p:txBody>
        </p:sp>
      </p:grp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EE08E78A-00C5-893A-F128-C0DCEE7C247E}"/>
              </a:ext>
            </a:extLst>
          </p:cNvPr>
          <p:cNvGrpSpPr/>
          <p:nvPr/>
        </p:nvGrpSpPr>
        <p:grpSpPr>
          <a:xfrm>
            <a:off x="5667084" y="4205349"/>
            <a:ext cx="3188238" cy="1246710"/>
            <a:chOff x="5667084" y="4205349"/>
            <a:chExt cx="3188238" cy="1246710"/>
          </a:xfrm>
        </p:grpSpPr>
        <p:cxnSp>
          <p:nvCxnSpPr>
            <p:cNvPr id="3" name="Conexão Reta Unidirecional 2">
              <a:extLst>
                <a:ext uri="{FF2B5EF4-FFF2-40B4-BE49-F238E27FC236}">
                  <a16:creationId xmlns:a16="http://schemas.microsoft.com/office/drawing/2014/main" id="{D9E1EDB0-C3DC-7B20-5FC6-DD9607A0B88D}"/>
                </a:ext>
              </a:extLst>
            </p:cNvPr>
            <p:cNvCxnSpPr>
              <a:cxnSpLocks/>
              <a:stCxn id="46" idx="0"/>
              <a:endCxn id="18" idx="2"/>
            </p:cNvCxnSpPr>
            <p:nvPr/>
          </p:nvCxnSpPr>
          <p:spPr>
            <a:xfrm flipV="1">
              <a:off x="5667084" y="4205349"/>
              <a:ext cx="1685003" cy="1246710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Balão Retangular Arredondado 14">
              <a:extLst>
                <a:ext uri="{FF2B5EF4-FFF2-40B4-BE49-F238E27FC236}">
                  <a16:creationId xmlns:a16="http://schemas.microsoft.com/office/drawing/2014/main" id="{30FDD697-36FA-4D64-4A69-13D3FB9EE30A}"/>
                </a:ext>
              </a:extLst>
            </p:cNvPr>
            <p:cNvSpPr/>
            <p:nvPr/>
          </p:nvSpPr>
          <p:spPr>
            <a:xfrm>
              <a:off x="7596261" y="4790053"/>
              <a:ext cx="1259061" cy="624660"/>
            </a:xfrm>
            <a:prstGeom prst="wedgeRoundRectCallout">
              <a:avLst>
                <a:gd name="adj1" fmla="val -144493"/>
                <a:gd name="adj2" fmla="val -30474"/>
                <a:gd name="adj3" fmla="val 16667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Secondary Ray</a:t>
              </a:r>
            </a:p>
          </p:txBody>
        </p:sp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DEEA5110-0269-9F52-2A37-19E2446FB161}"/>
              </a:ext>
            </a:extLst>
          </p:cNvPr>
          <p:cNvGrpSpPr/>
          <p:nvPr/>
        </p:nvGrpSpPr>
        <p:grpSpPr>
          <a:xfrm rot="16200000">
            <a:off x="6699802" y="3566379"/>
            <a:ext cx="633124" cy="1484642"/>
            <a:chOff x="4550944" y="2593487"/>
            <a:chExt cx="633124" cy="148464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68B60ED-9A0B-615D-596F-A3FF8F00CAA5}"/>
                </a:ext>
              </a:extLst>
            </p:cNvPr>
            <p:cNvSpPr/>
            <p:nvPr/>
          </p:nvSpPr>
          <p:spPr>
            <a:xfrm>
              <a:off x="4680012" y="3640027"/>
              <a:ext cx="504056" cy="11300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8" name="Conexão Reta Unidirecional 27">
              <a:extLst>
                <a:ext uri="{FF2B5EF4-FFF2-40B4-BE49-F238E27FC236}">
                  <a16:creationId xmlns:a16="http://schemas.microsoft.com/office/drawing/2014/main" id="{E0FF2D36-6BC1-D31B-4507-7D85722ECA9F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 rot="5400000" flipH="1">
              <a:off x="4526541" y="3234530"/>
              <a:ext cx="810997" cy="0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91ED0552-929F-1164-EA0C-8CA7895D0DD5}"/>
                </a:ext>
              </a:extLst>
            </p:cNvPr>
            <p:cNvSpPr txBox="1"/>
            <p:nvPr/>
          </p:nvSpPr>
          <p:spPr>
            <a:xfrm rot="5400000">
              <a:off x="4544051" y="2600380"/>
              <a:ext cx="4138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N’</a:t>
              </a:r>
            </a:p>
          </p:txBody>
        </p: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875B51F7-0500-E15D-8529-4DB17C1B320C}"/>
                </a:ext>
              </a:extLst>
            </p:cNvPr>
            <p:cNvSpPr txBox="1"/>
            <p:nvPr/>
          </p:nvSpPr>
          <p:spPr>
            <a:xfrm rot="5400000">
              <a:off x="4749137" y="3695171"/>
              <a:ext cx="3658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x’</a:t>
              </a:r>
            </a:p>
          </p:txBody>
        </p:sp>
      </p:grpSp>
      <p:grpSp>
        <p:nvGrpSpPr>
          <p:cNvPr id="39" name="Agrupar 38">
            <a:extLst>
              <a:ext uri="{FF2B5EF4-FFF2-40B4-BE49-F238E27FC236}">
                <a16:creationId xmlns:a16="http://schemas.microsoft.com/office/drawing/2014/main" id="{8AEC9289-C249-7424-02B6-B5FE594BEA92}"/>
              </a:ext>
            </a:extLst>
          </p:cNvPr>
          <p:cNvGrpSpPr/>
          <p:nvPr/>
        </p:nvGrpSpPr>
        <p:grpSpPr>
          <a:xfrm>
            <a:off x="5486617" y="2136416"/>
            <a:ext cx="1833965" cy="2401438"/>
            <a:chOff x="5486617" y="2136416"/>
            <a:chExt cx="1833965" cy="2401438"/>
          </a:xfrm>
        </p:grpSpPr>
        <p:sp>
          <p:nvSpPr>
            <p:cNvPr id="22" name="Arco 21">
              <a:extLst>
                <a:ext uri="{FF2B5EF4-FFF2-40B4-BE49-F238E27FC236}">
                  <a16:creationId xmlns:a16="http://schemas.microsoft.com/office/drawing/2014/main" id="{89ADA901-BBAB-18E9-AAE7-B26B53D8234A}"/>
                </a:ext>
              </a:extLst>
            </p:cNvPr>
            <p:cNvSpPr/>
            <p:nvPr/>
          </p:nvSpPr>
          <p:spPr>
            <a:xfrm rot="16472348">
              <a:off x="6514074" y="3800236"/>
              <a:ext cx="900100" cy="575136"/>
            </a:xfrm>
            <a:prstGeom prst="arc">
              <a:avLst>
                <a:gd name="adj1" fmla="val 14245545"/>
                <a:gd name="adj2" fmla="val 20105006"/>
              </a:avLst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Text Box 28">
              <a:extLst>
                <a:ext uri="{FF2B5EF4-FFF2-40B4-BE49-F238E27FC236}">
                  <a16:creationId xmlns:a16="http://schemas.microsoft.com/office/drawing/2014/main" id="{332D9768-8673-2065-5A15-0E99F363EC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49306" y="3818989"/>
              <a:ext cx="300431" cy="3454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18000" tIns="10800" rIns="18000" bIns="0"/>
            <a:lstStyle/>
            <a:p>
              <a:r>
                <a:rPr lang="pt-PT" sz="1600" dirty="0" err="1">
                  <a:ln w="0"/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Calibri" pitchFamily="34" charset="0"/>
                </a:rPr>
                <a:t>Θ</a:t>
              </a:r>
              <a:r>
                <a:rPr lang="pt-PT" sz="1600" dirty="0">
                  <a:ln w="0"/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Calibri" pitchFamily="34" charset="0"/>
                </a:rPr>
                <a:t>’</a:t>
              </a:r>
              <a:endParaRPr lang="en-GB" sz="16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itchFamily="34" charset="0"/>
              </a:endParaRPr>
            </a:p>
          </p:txBody>
        </p:sp>
        <p:cxnSp>
          <p:nvCxnSpPr>
            <p:cNvPr id="32" name="Conexão Reta Unidirecional 31">
              <a:extLst>
                <a:ext uri="{FF2B5EF4-FFF2-40B4-BE49-F238E27FC236}">
                  <a16:creationId xmlns:a16="http://schemas.microsoft.com/office/drawing/2014/main" id="{330EABB4-4171-8C31-89CA-8522ACECEC61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 flipH="1" flipV="1">
              <a:off x="5486617" y="2136416"/>
              <a:ext cx="1833965" cy="2107749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26232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ítulo 1"/>
          <p:cNvSpPr>
            <a:spLocks noGrp="1"/>
          </p:cNvSpPr>
          <p:nvPr>
            <p:ph type="title"/>
          </p:nvPr>
        </p:nvSpPr>
        <p:spPr>
          <a:xfrm>
            <a:off x="2447764" y="333375"/>
            <a:ext cx="6359686" cy="755650"/>
          </a:xfrm>
        </p:spPr>
        <p:txBody>
          <a:bodyPr/>
          <a:lstStyle/>
          <a:p>
            <a:pPr eaLnBrk="1" hangingPunct="1"/>
            <a:r>
              <a:rPr lang="en-GB" i="1" dirty="0"/>
              <a:t>Ray Tracing:</a:t>
            </a:r>
            <a:r>
              <a:rPr lang="en-GB" dirty="0"/>
              <a:t> </a:t>
            </a:r>
            <a:r>
              <a:rPr lang="en-GB" dirty="0" err="1"/>
              <a:t>Algoritmo</a:t>
            </a:r>
            <a:endParaRPr lang="pt-PT" dirty="0"/>
          </a:p>
        </p:txBody>
      </p:sp>
      <p:sp>
        <p:nvSpPr>
          <p:cNvPr id="27651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GB" b="1" dirty="0">
                <a:latin typeface="Courier New" pitchFamily="49" charset="0"/>
              </a:rPr>
              <a:t>// main loop</a:t>
            </a:r>
          </a:p>
          <a:p>
            <a:pPr eaLnBrk="1" hangingPunct="1">
              <a:buFontTx/>
              <a:buNone/>
            </a:pPr>
            <a:r>
              <a:rPr lang="en-GB" b="1" dirty="0" err="1">
                <a:latin typeface="Courier New" pitchFamily="49" charset="0"/>
              </a:rPr>
              <a:t>computeImage</a:t>
            </a:r>
            <a:r>
              <a:rPr lang="en-GB" b="1" dirty="0">
                <a:latin typeface="Courier New" pitchFamily="49" charset="0"/>
              </a:rPr>
              <a:t> (</a:t>
            </a:r>
            <a:r>
              <a:rPr lang="en-GB" b="1" dirty="0" err="1">
                <a:latin typeface="Courier New" pitchFamily="49" charset="0"/>
              </a:rPr>
              <a:t>viewPoint</a:t>
            </a:r>
            <a:r>
              <a:rPr lang="en-GB" b="1" dirty="0">
                <a:latin typeface="Courier New" pitchFamily="49" charset="0"/>
              </a:rPr>
              <a:t>) {</a:t>
            </a:r>
          </a:p>
          <a:p>
            <a:pPr eaLnBrk="1" hangingPunct="1">
              <a:buFontTx/>
              <a:buNone/>
            </a:pPr>
            <a:r>
              <a:rPr lang="en-GB" b="1" dirty="0">
                <a:latin typeface="Courier New" pitchFamily="49" charset="0"/>
              </a:rPr>
              <a:t>	</a:t>
            </a:r>
            <a:r>
              <a:rPr lang="en-GB" b="1" dirty="0" err="1">
                <a:latin typeface="Courier New" pitchFamily="49" charset="0"/>
              </a:rPr>
              <a:t>para</a:t>
            </a:r>
            <a:r>
              <a:rPr lang="en-GB" b="1" dirty="0">
                <a:latin typeface="Courier New" pitchFamily="49" charset="0"/>
              </a:rPr>
              <a:t> </a:t>
            </a:r>
            <a:r>
              <a:rPr lang="en-GB" b="1" dirty="0" err="1">
                <a:latin typeface="Courier New" pitchFamily="49" charset="0"/>
              </a:rPr>
              <a:t>cada</a:t>
            </a:r>
            <a:r>
              <a:rPr lang="en-GB" b="1" dirty="0">
                <a:latin typeface="Courier New" pitchFamily="49" charset="0"/>
              </a:rPr>
              <a:t> </a:t>
            </a:r>
            <a:r>
              <a:rPr lang="en-GB" b="1" dirty="0" err="1">
                <a:latin typeface="Courier New" pitchFamily="49" charset="0"/>
              </a:rPr>
              <a:t>ponto</a:t>
            </a:r>
            <a:r>
              <a:rPr lang="en-GB" b="1" dirty="0">
                <a:latin typeface="Courier New" pitchFamily="49" charset="0"/>
              </a:rPr>
              <a:t> p in </a:t>
            </a:r>
            <a:r>
              <a:rPr lang="en-GB" b="1" dirty="0" err="1">
                <a:latin typeface="Courier New" pitchFamily="49" charset="0"/>
              </a:rPr>
              <a:t>plano_imagem</a:t>
            </a:r>
            <a:r>
              <a:rPr lang="en-GB" b="1" dirty="0">
                <a:latin typeface="Courier New" pitchFamily="49" charset="0"/>
              </a:rPr>
              <a:t> {</a:t>
            </a:r>
          </a:p>
          <a:p>
            <a:pPr eaLnBrk="1" hangingPunct="1">
              <a:buFontTx/>
              <a:buNone/>
            </a:pPr>
            <a:r>
              <a:rPr lang="en-GB" b="1" dirty="0">
                <a:latin typeface="Courier New" pitchFamily="49" charset="0"/>
              </a:rPr>
              <a:t>		ray = </a:t>
            </a:r>
            <a:r>
              <a:rPr lang="en-GB" b="1" dirty="0" err="1">
                <a:latin typeface="Courier New" pitchFamily="49" charset="0"/>
              </a:rPr>
              <a:t>camera.GetRay</a:t>
            </a:r>
            <a:r>
              <a:rPr lang="en-GB" b="1" dirty="0">
                <a:latin typeface="Courier New" pitchFamily="49" charset="0"/>
              </a:rPr>
              <a:t> (p)</a:t>
            </a:r>
          </a:p>
          <a:p>
            <a:pPr eaLnBrk="1" hangingPunct="1">
              <a:buFontTx/>
              <a:buNone/>
            </a:pPr>
            <a:r>
              <a:rPr lang="en-GB" b="1" dirty="0">
                <a:latin typeface="Courier New" pitchFamily="49" charset="0"/>
              </a:rPr>
              <a:t>		radiance[p] =  rad (ray) </a:t>
            </a:r>
          </a:p>
          <a:p>
            <a:pPr eaLnBrk="1" hangingPunct="1">
              <a:buFontTx/>
              <a:buNone/>
            </a:pPr>
            <a:r>
              <a:rPr lang="en-GB" b="1" dirty="0">
                <a:latin typeface="Courier New" pitchFamily="49" charset="0"/>
              </a:rPr>
              <a:t>	}</a:t>
            </a:r>
          </a:p>
          <a:p>
            <a:pPr eaLnBrk="1" hangingPunct="1">
              <a:buFontTx/>
              <a:buNone/>
            </a:pPr>
            <a:r>
              <a:rPr lang="en-GB" b="1" dirty="0">
                <a:latin typeface="Courier New" pitchFamily="49" charset="0"/>
              </a:rPr>
              <a:t>}</a:t>
            </a:r>
          </a:p>
          <a:p>
            <a:pPr eaLnBrk="1" hangingPunct="1">
              <a:buFontTx/>
              <a:buNone/>
            </a:pPr>
            <a:endParaRPr lang="en-GB" b="1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r>
              <a:rPr lang="en-GB" b="1" dirty="0">
                <a:latin typeface="Courier New" pitchFamily="49" charset="0"/>
              </a:rPr>
              <a:t>rad (ray) {</a:t>
            </a:r>
          </a:p>
          <a:p>
            <a:pPr eaLnBrk="1" hangingPunct="1">
              <a:buFontTx/>
              <a:buNone/>
            </a:pPr>
            <a:r>
              <a:rPr lang="en-GB" b="1" dirty="0">
                <a:latin typeface="Courier New" pitchFamily="49" charset="0"/>
              </a:rPr>
              <a:t>	primitive, x = </a:t>
            </a:r>
            <a:r>
              <a:rPr lang="en-GB" b="1" dirty="0" err="1">
                <a:latin typeface="Courier New" pitchFamily="49" charset="0"/>
              </a:rPr>
              <a:t>scene.trace</a:t>
            </a:r>
            <a:r>
              <a:rPr lang="en-GB" b="1" dirty="0">
                <a:latin typeface="Courier New" pitchFamily="49" charset="0"/>
              </a:rPr>
              <a:t> (ray)</a:t>
            </a:r>
          </a:p>
          <a:p>
            <a:pPr eaLnBrk="1" hangingPunct="1">
              <a:buFontTx/>
              <a:buNone/>
            </a:pPr>
            <a:r>
              <a:rPr lang="en-GB" b="1" dirty="0">
                <a:latin typeface="Courier New" pitchFamily="49" charset="0"/>
              </a:rPr>
              <a:t>  shade (x, ray, primitive) </a:t>
            </a:r>
          </a:p>
          <a:p>
            <a:pPr eaLnBrk="1" hangingPunct="1">
              <a:buFontTx/>
              <a:buNone/>
            </a:pPr>
            <a:r>
              <a:rPr lang="en-GB" b="1" dirty="0">
                <a:latin typeface="Courier New" pitchFamily="49" charset="0"/>
              </a:rPr>
              <a:t>}</a:t>
            </a:r>
          </a:p>
          <a:p>
            <a:pPr eaLnBrk="1" hangingPunct="1"/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27653" name="Marcador de Posição do Número do Diapositivo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5E13455-0BDA-481E-B8BD-8210234E0469}" type="slidenum">
              <a:rPr lang="pt-PT" smtClean="0"/>
              <a:pPr>
                <a:defRPr/>
              </a:pPr>
              <a:t>8</a:t>
            </a:fld>
            <a:endParaRPr lang="pt-PT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ítulo 1"/>
          <p:cNvSpPr>
            <a:spLocks noGrp="1"/>
          </p:cNvSpPr>
          <p:nvPr>
            <p:ph type="title"/>
          </p:nvPr>
        </p:nvSpPr>
        <p:spPr>
          <a:xfrm>
            <a:off x="2411760" y="333375"/>
            <a:ext cx="6395690" cy="755650"/>
          </a:xfrm>
        </p:spPr>
        <p:txBody>
          <a:bodyPr/>
          <a:lstStyle/>
          <a:p>
            <a:pPr eaLnBrk="1" hangingPunct="1"/>
            <a:r>
              <a:rPr lang="en-GB" i="1" dirty="0"/>
              <a:t>Ray Tracing:</a:t>
            </a:r>
            <a:r>
              <a:rPr lang="en-GB" dirty="0"/>
              <a:t> </a:t>
            </a:r>
            <a:r>
              <a:rPr lang="en-GB" dirty="0" err="1"/>
              <a:t>Algoritmo</a:t>
            </a:r>
            <a:endParaRPr lang="pt-PT" dirty="0"/>
          </a:p>
        </p:txBody>
      </p:sp>
      <p:sp>
        <p:nvSpPr>
          <p:cNvPr id="28675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</a:rPr>
              <a:t>// </a:t>
            </a:r>
            <a:r>
              <a:rPr lang="en-GB" b="1" dirty="0" err="1">
                <a:latin typeface="Courier New" pitchFamily="49" charset="0"/>
              </a:rPr>
              <a:t>intersecção</a:t>
            </a:r>
            <a:r>
              <a:rPr lang="en-GB" b="1" dirty="0">
                <a:latin typeface="Courier New" pitchFamily="49" charset="0"/>
              </a:rPr>
              <a:t> </a:t>
            </a:r>
            <a:r>
              <a:rPr lang="en-GB" b="1" dirty="0" err="1">
                <a:latin typeface="Courier New" pitchFamily="49" charset="0"/>
              </a:rPr>
              <a:t>mais</a:t>
            </a:r>
            <a:r>
              <a:rPr lang="en-GB" b="1" dirty="0">
                <a:latin typeface="Courier New" pitchFamily="49" charset="0"/>
              </a:rPr>
              <a:t> </a:t>
            </a:r>
            <a:r>
              <a:rPr lang="en-GB" b="1" dirty="0" err="1">
                <a:latin typeface="Courier New" pitchFamily="49" charset="0"/>
              </a:rPr>
              <a:t>próxima</a:t>
            </a:r>
            <a:r>
              <a:rPr lang="en-GB" b="1" dirty="0">
                <a:latin typeface="Courier New" pitchFamily="49" charset="0"/>
              </a:rPr>
              <a:t> da </a:t>
            </a:r>
            <a:r>
              <a:rPr lang="en-GB" b="1" dirty="0" err="1">
                <a:latin typeface="Courier New" pitchFamily="49" charset="0"/>
              </a:rPr>
              <a:t>origem</a:t>
            </a:r>
            <a:r>
              <a:rPr lang="en-GB" b="1" dirty="0">
                <a:latin typeface="Courier New" pitchFamily="49" charset="0"/>
              </a:rPr>
              <a:t> do </a:t>
            </a:r>
            <a:r>
              <a:rPr lang="en-GB" b="1" dirty="0" err="1">
                <a:latin typeface="Courier New" pitchFamily="49" charset="0"/>
              </a:rPr>
              <a:t>raio</a:t>
            </a:r>
            <a:endParaRPr lang="en-GB" b="1" dirty="0">
              <a:latin typeface="Courier New" pitchFamily="49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GB" b="1" dirty="0">
              <a:latin typeface="Courier New" pitchFamily="49" charset="0"/>
              <a:sym typeface="Symbol" pitchFamily="18" charset="2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Scene::trace (ray)  {   	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tmin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 = 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Max_dist</a:t>
            </a:r>
            <a:endParaRPr lang="en-GB" b="1" dirty="0">
              <a:latin typeface="Courier New" pitchFamily="49" charset="0"/>
              <a:sym typeface="Symbol" pitchFamily="18" charset="2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while (primitive = 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scene.nextPrim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()) 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	x = 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primitive.geom.intersect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 (ray)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	dist = 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x.distance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 (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ray.origin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	if (dist &lt; 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tmin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) 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		</a:t>
            </a:r>
            <a:r>
              <a:rPr lang="en-GB" b="1" dirty="0" err="1">
                <a:latin typeface="Courier New" pitchFamily="49" charset="0"/>
                <a:sym typeface="Symbol" pitchFamily="18" charset="2"/>
              </a:rPr>
              <a:t>tmin</a:t>
            </a:r>
            <a:r>
              <a:rPr lang="en-GB" b="1" dirty="0">
                <a:latin typeface="Courier New" pitchFamily="49" charset="0"/>
                <a:sym typeface="Symbol" pitchFamily="18" charset="2"/>
              </a:rPr>
              <a:t> = dist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		p = x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		prim = primitive		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	return (prim, p)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GB" b="1" dirty="0">
                <a:latin typeface="Courier New" pitchFamily="49" charset="0"/>
                <a:sym typeface="Symbol" pitchFamily="18" charset="2"/>
              </a:rPr>
              <a:t>}</a:t>
            </a:r>
          </a:p>
          <a:p>
            <a:pPr eaLnBrk="1" hangingPunct="1"/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Visualização e Iluminação</a:t>
            </a:r>
            <a:endParaRPr lang="pt-PT" dirty="0"/>
          </a:p>
        </p:txBody>
      </p:sp>
      <p:sp>
        <p:nvSpPr>
          <p:cNvPr id="28677" name="Marcador de Posição do Número do Diapositivo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23DC249-B715-4820-B6FF-8988DA4B532D}" type="slidenum">
              <a:rPr lang="pt-PT" smtClean="0"/>
              <a:pPr>
                <a:defRPr/>
              </a:pPr>
              <a:t>9</a:t>
            </a:fld>
            <a:endParaRPr lang="pt-PT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cgav">
  <a:themeElements>
    <a:clrScheme name="mcgav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mcgav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cgav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gav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cgav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gav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gav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gav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cgav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mcgav</Template>
  <TotalTime>2726</TotalTime>
  <Words>804</Words>
  <Application>Microsoft Macintosh PowerPoint</Application>
  <PresentationFormat>Apresentação no Ecrã (4:3)</PresentationFormat>
  <Paragraphs>184</Paragraphs>
  <Slides>16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16</vt:i4>
      </vt:variant>
    </vt:vector>
  </HeadingPairs>
  <TitlesOfParts>
    <vt:vector size="22" baseType="lpstr">
      <vt:lpstr>Calibri</vt:lpstr>
      <vt:lpstr>Cambria Math</vt:lpstr>
      <vt:lpstr>Courier New</vt:lpstr>
      <vt:lpstr>Times New Roman</vt:lpstr>
      <vt:lpstr>Verdana</vt:lpstr>
      <vt:lpstr>mcgav</vt:lpstr>
      <vt:lpstr>Visualização e Iluminação</vt:lpstr>
      <vt:lpstr>Global Illumination</vt:lpstr>
      <vt:lpstr>The 3D Rendering Problem</vt:lpstr>
      <vt:lpstr>The 3D Rendering Problem</vt:lpstr>
      <vt:lpstr>Backward Ray Tracing</vt:lpstr>
      <vt:lpstr>Backward Ray Tracing</vt:lpstr>
      <vt:lpstr>Backward Ray Tracing</vt:lpstr>
      <vt:lpstr>Ray Tracing: Algoritmo</vt:lpstr>
      <vt:lpstr>Ray Tracing: Algoritmo</vt:lpstr>
      <vt:lpstr>Ray Tracing: Cornell Box</vt:lpstr>
      <vt:lpstr>shading: diffuse BRDF</vt:lpstr>
      <vt:lpstr>Ray Tracing: Iluminação Directa</vt:lpstr>
      <vt:lpstr>Ray Tracing: Iluminação Directa</vt:lpstr>
      <vt:lpstr>Ray Tracing: Iluminação Directa</vt:lpstr>
      <vt:lpstr>Ray Tracing: Iluminação Directa</vt:lpstr>
      <vt:lpstr>Ray Tracing: Iluminação Directa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psantos</dc:creator>
  <cp:lastModifiedBy>Luis Paulo Santos</cp:lastModifiedBy>
  <cp:revision>171</cp:revision>
  <dcterms:created xsi:type="dcterms:W3CDTF">2015-03-11T10:40:02Z</dcterms:created>
  <dcterms:modified xsi:type="dcterms:W3CDTF">2024-02-12T11:10:31Z</dcterms:modified>
</cp:coreProperties>
</file>

<file path=docProps/thumbnail.jpeg>
</file>